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1" r:id="rId1"/>
  </p:sldMasterIdLst>
  <p:notesMasterIdLst>
    <p:notesMasterId r:id="rId45"/>
  </p:notesMasterIdLst>
  <p:handoutMasterIdLst>
    <p:handoutMasterId r:id="rId46"/>
  </p:handoutMasterIdLst>
  <p:sldIdLst>
    <p:sldId id="276" r:id="rId2"/>
    <p:sldId id="418" r:id="rId3"/>
    <p:sldId id="420" r:id="rId4"/>
    <p:sldId id="352" r:id="rId5"/>
    <p:sldId id="479" r:id="rId6"/>
    <p:sldId id="426" r:id="rId7"/>
    <p:sldId id="466" r:id="rId8"/>
    <p:sldId id="427" r:id="rId9"/>
    <p:sldId id="467" r:id="rId10"/>
    <p:sldId id="472" r:id="rId11"/>
    <p:sldId id="473" r:id="rId12"/>
    <p:sldId id="452" r:id="rId13"/>
    <p:sldId id="424" r:id="rId14"/>
    <p:sldId id="430" r:id="rId15"/>
    <p:sldId id="431" r:id="rId16"/>
    <p:sldId id="435" r:id="rId17"/>
    <p:sldId id="436" r:id="rId18"/>
    <p:sldId id="453" r:id="rId19"/>
    <p:sldId id="456" r:id="rId20"/>
    <p:sldId id="440" r:id="rId21"/>
    <p:sldId id="438" r:id="rId22"/>
    <p:sldId id="457" r:id="rId23"/>
    <p:sldId id="439" r:id="rId24"/>
    <p:sldId id="441" r:id="rId25"/>
    <p:sldId id="449" r:id="rId26"/>
    <p:sldId id="462" r:id="rId27"/>
    <p:sldId id="442" r:id="rId28"/>
    <p:sldId id="458" r:id="rId29"/>
    <p:sldId id="460" r:id="rId30"/>
    <p:sldId id="463" r:id="rId31"/>
    <p:sldId id="454" r:id="rId32"/>
    <p:sldId id="447" r:id="rId33"/>
    <p:sldId id="476" r:id="rId34"/>
    <p:sldId id="477" r:id="rId35"/>
    <p:sldId id="478" r:id="rId36"/>
    <p:sldId id="474" r:id="rId37"/>
    <p:sldId id="445" r:id="rId38"/>
    <p:sldId id="448" r:id="rId39"/>
    <p:sldId id="475" r:id="rId40"/>
    <p:sldId id="446" r:id="rId41"/>
    <p:sldId id="464" r:id="rId42"/>
    <p:sldId id="305" r:id="rId43"/>
    <p:sldId id="459" r:id="rId44"/>
  </p:sldIdLst>
  <p:sldSz cx="9144000" cy="6858000" type="screen4x3"/>
  <p:notesSz cx="6797675" cy="9926638"/>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Kreutzmann - adelphi" initials="LIK" lastIdx="8" clrIdx="0"/>
  <p:cmAuthor id="1" name="Frederik Eisinger" initials="FRE" lastIdx="1" clrIdx="1"/>
  <p:cmAuthor id="2" name="Mariza Montes de Oca - adelphi" initials="MA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A8"/>
    <a:srgbClr val="9CBC59"/>
    <a:srgbClr val="CCFFFF"/>
    <a:srgbClr val="999999"/>
    <a:srgbClr val="9B1414"/>
    <a:srgbClr val="BABB93"/>
    <a:srgbClr val="BABA93"/>
    <a:srgbClr val="D9D9D9"/>
    <a:srgbClr val="DEDEAF"/>
    <a:srgbClr val="6E6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86763" autoAdjust="0"/>
  </p:normalViewPr>
  <p:slideViewPr>
    <p:cSldViewPr snapToGrid="0" snapToObjects="1">
      <p:cViewPr>
        <p:scale>
          <a:sx n="75" d="100"/>
          <a:sy n="75" d="100"/>
        </p:scale>
        <p:origin x="-1718" y="-110"/>
      </p:cViewPr>
      <p:guideLst>
        <p:guide orient="horz" pos="3949"/>
        <p:guide orient="horz" pos="1545"/>
        <p:guide pos="433"/>
        <p:guide pos="5335"/>
        <p:guide pos="4278"/>
      </p:guideLst>
    </p:cSldViewPr>
  </p:slideViewPr>
  <p:outlineViewPr>
    <p:cViewPr>
      <p:scale>
        <a:sx n="33" d="100"/>
        <a:sy n="33" d="100"/>
      </p:scale>
      <p:origin x="0" y="313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8" d="100"/>
          <a:sy n="108" d="100"/>
        </p:scale>
        <p:origin x="-414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2000" b="0" kern="0" dirty="0">
                <a:solidFill>
                  <a:schemeClr val="tx2"/>
                </a:solidFill>
                <a:latin typeface="+mj-lt"/>
                <a:ea typeface="+mj-ea"/>
                <a:cs typeface="+mj-cs"/>
              </a:defRPr>
            </a:pPr>
            <a:r>
              <a:rPr lang="en-US" sz="1600" b="1" kern="0" dirty="0" smtClean="0">
                <a:solidFill>
                  <a:srgbClr val="6E6452"/>
                </a:solidFill>
                <a:latin typeface="Arial" panose="020B0604020202020204" pitchFamily="34" charset="0"/>
                <a:ea typeface="+mj-ea"/>
                <a:cs typeface="Arial" panose="020B0604020202020204" pitchFamily="34" charset="0"/>
              </a:rPr>
              <a:t>International business leader survey: strategic/operational impact of climate change</a:t>
            </a:r>
            <a:endParaRPr lang="en-US" sz="1600" b="1" kern="0" dirty="0">
              <a:solidFill>
                <a:srgbClr val="6E6452"/>
              </a:solidFill>
              <a:latin typeface="Arial" panose="020B0604020202020204" pitchFamily="34" charset="0"/>
              <a:ea typeface="+mj-ea"/>
              <a:cs typeface="Arial" panose="020B0604020202020204" pitchFamily="34" charset="0"/>
            </a:endParaRPr>
          </a:p>
        </c:rich>
      </c:tx>
      <c:layout/>
      <c:overlay val="0"/>
    </c:title>
    <c:autoTitleDeleted val="0"/>
    <c:plotArea>
      <c:layout/>
      <c:barChart>
        <c:barDir val="bar"/>
        <c:grouping val="clustered"/>
        <c:varyColors val="0"/>
        <c:ser>
          <c:idx val="0"/>
          <c:order val="0"/>
          <c:tx>
            <c:strRef>
              <c:f>Tabelle1!$B$1</c:f>
              <c:strCache>
                <c:ptCount val="1"/>
                <c:pt idx="0">
                  <c:v>Datenreihe 1</c:v>
                </c:pt>
              </c:strCache>
            </c:strRef>
          </c:tx>
          <c:spPr>
            <a:solidFill>
              <a:srgbClr val="6E6452"/>
            </a:solidFill>
          </c:spPr>
          <c:invertIfNegative val="0"/>
          <c:cat>
            <c:strRef>
              <c:f>Tabelle1!$A$2:$A$5</c:f>
              <c:strCache>
                <c:ptCount val="4"/>
                <c:pt idx="0">
                  <c:v>Exposure to natural disasters</c:v>
                </c:pt>
                <c:pt idx="1">
                  <c:v>Threats to human health</c:v>
                </c:pt>
                <c:pt idx="2">
                  <c:v>Energy security</c:v>
                </c:pt>
                <c:pt idx="3">
                  <c:v>Water scarcity</c:v>
                </c:pt>
              </c:strCache>
            </c:strRef>
          </c:cat>
          <c:val>
            <c:numRef>
              <c:f>Tabelle1!$B$2:$B$6</c:f>
              <c:numCache>
                <c:formatCode>General</c:formatCode>
                <c:ptCount val="5"/>
                <c:pt idx="0">
                  <c:v>42</c:v>
                </c:pt>
                <c:pt idx="1">
                  <c:v>45</c:v>
                </c:pt>
                <c:pt idx="2">
                  <c:v>48</c:v>
                </c:pt>
                <c:pt idx="3">
                  <c:v>53</c:v>
                </c:pt>
                <c:pt idx="4">
                  <c:v>54</c:v>
                </c:pt>
              </c:numCache>
            </c:numRef>
          </c:val>
        </c:ser>
        <c:dLbls>
          <c:showLegendKey val="0"/>
          <c:showVal val="0"/>
          <c:showCatName val="0"/>
          <c:showSerName val="0"/>
          <c:showPercent val="0"/>
          <c:showBubbleSize val="0"/>
        </c:dLbls>
        <c:gapWidth val="150"/>
        <c:axId val="227246080"/>
        <c:axId val="227247616"/>
      </c:barChart>
      <c:catAx>
        <c:axId val="227246080"/>
        <c:scaling>
          <c:orientation val="minMax"/>
        </c:scaling>
        <c:delete val="0"/>
        <c:axPos val="l"/>
        <c:numFmt formatCode="General" sourceLinked="1"/>
        <c:majorTickMark val="out"/>
        <c:minorTickMark val="none"/>
        <c:tickLblPos val="nextTo"/>
        <c:txPr>
          <a:bodyPr/>
          <a:lstStyle/>
          <a:p>
            <a:pPr>
              <a:defRPr>
                <a:solidFill>
                  <a:srgbClr val="6E6452"/>
                </a:solidFill>
                <a:latin typeface="+mj-lt"/>
              </a:defRPr>
            </a:pPr>
            <a:endParaRPr lang="de-DE"/>
          </a:p>
        </c:txPr>
        <c:crossAx val="227247616"/>
        <c:crosses val="autoZero"/>
        <c:auto val="1"/>
        <c:lblAlgn val="ctr"/>
        <c:lblOffset val="100"/>
        <c:noMultiLvlLbl val="0"/>
      </c:catAx>
      <c:valAx>
        <c:axId val="227247616"/>
        <c:scaling>
          <c:orientation val="minMax"/>
        </c:scaling>
        <c:delete val="0"/>
        <c:axPos val="t"/>
        <c:minorGridlines/>
        <c:numFmt formatCode="General" sourceLinked="1"/>
        <c:majorTickMark val="out"/>
        <c:minorTickMark val="none"/>
        <c:tickLblPos val="nextTo"/>
        <c:crossAx val="227246080"/>
        <c:crosses val="max"/>
        <c:crossBetween val="between"/>
      </c:valAx>
      <c:spPr>
        <a:noFill/>
        <a:ln w="25386">
          <a:solidFill>
            <a:schemeClr val="tx1"/>
          </a:solidFill>
        </a:ln>
      </c:spPr>
    </c:plotArea>
    <c:plotVisOnly val="1"/>
    <c:dispBlanksAs val="gap"/>
    <c:showDLblsOverMax val="0"/>
  </c:chart>
  <c:txPr>
    <a:bodyPr/>
    <a:lstStyle/>
    <a:p>
      <a:pPr>
        <a:defRPr sz="1800"/>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Times" charset="0"/>
              </a:defRPr>
            </a:lvl1pPr>
          </a:lstStyle>
          <a:p>
            <a:endParaRPr lang="de-DE">
              <a:latin typeface="Arial Narrow" pitchFamily="34" charset="0"/>
            </a:endParaRPr>
          </a:p>
        </p:txBody>
      </p:sp>
      <p:sp>
        <p:nvSpPr>
          <p:cNvPr id="66563" name="Rectangle 3"/>
          <p:cNvSpPr>
            <a:spLocks noGrp="1" noChangeArrowheads="1"/>
          </p:cNvSpPr>
          <p:nvPr>
            <p:ph type="dt" sz="quarter" idx="1"/>
          </p:nvPr>
        </p:nvSpPr>
        <p:spPr bwMode="auto">
          <a:xfrm>
            <a:off x="3852016"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Times" charset="0"/>
              </a:defRPr>
            </a:lvl1pPr>
          </a:lstStyle>
          <a:p>
            <a:endParaRPr lang="de-DE">
              <a:latin typeface="Arial Narrow" pitchFamily="34" charset="0"/>
            </a:endParaRPr>
          </a:p>
        </p:txBody>
      </p:sp>
      <p:sp>
        <p:nvSpPr>
          <p:cNvPr id="66564" name="Rectangle 4"/>
          <p:cNvSpPr>
            <a:spLocks noGrp="1" noChangeArrowheads="1"/>
          </p:cNvSpPr>
          <p:nvPr>
            <p:ph type="ftr" sz="quarter" idx="2"/>
          </p:nvPr>
        </p:nvSpPr>
        <p:spPr bwMode="auto">
          <a:xfrm>
            <a:off x="0"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Times" charset="0"/>
              </a:defRPr>
            </a:lvl1pPr>
          </a:lstStyle>
          <a:p>
            <a:endParaRPr lang="de-DE">
              <a:latin typeface="Arial Narrow" pitchFamily="34" charset="0"/>
            </a:endParaRPr>
          </a:p>
        </p:txBody>
      </p:sp>
      <p:sp>
        <p:nvSpPr>
          <p:cNvPr id="66565" name="Rectangle 5"/>
          <p:cNvSpPr>
            <a:spLocks noGrp="1" noChangeArrowheads="1"/>
          </p:cNvSpPr>
          <p:nvPr>
            <p:ph type="sldNum" sz="quarter" idx="3"/>
          </p:nvPr>
        </p:nvSpPr>
        <p:spPr bwMode="auto">
          <a:xfrm>
            <a:off x="3852016"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‹Nr.›</a:t>
            </a:fld>
            <a:endParaRPr lang="de-DE">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Arial Narrow" pitchFamily="34" charset="0"/>
              </a:defRPr>
            </a:lvl1pPr>
          </a:lstStyle>
          <a:p>
            <a:endParaRPr lang="de-DE"/>
          </a:p>
        </p:txBody>
      </p:sp>
      <p:sp>
        <p:nvSpPr>
          <p:cNvPr id="8195" name="Rectangle 3"/>
          <p:cNvSpPr>
            <a:spLocks noGrp="1" noChangeArrowheads="1"/>
          </p:cNvSpPr>
          <p:nvPr>
            <p:ph type="dt" idx="1"/>
          </p:nvPr>
        </p:nvSpPr>
        <p:spPr bwMode="auto">
          <a:xfrm>
            <a:off x="3852016"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06357" y="4715351"/>
            <a:ext cx="4984962" cy="4466591"/>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0"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Arial Narrow" pitchFamily="34" charset="0"/>
              </a:defRPr>
            </a:lvl1pPr>
          </a:lstStyle>
          <a:p>
            <a:endParaRPr lang="de-DE"/>
          </a:p>
        </p:txBody>
      </p:sp>
      <p:sp>
        <p:nvSpPr>
          <p:cNvPr id="8199" name="Rectangle 7"/>
          <p:cNvSpPr>
            <a:spLocks noGrp="1" noChangeArrowheads="1"/>
          </p:cNvSpPr>
          <p:nvPr>
            <p:ph type="sldNum" sz="quarter" idx="5"/>
          </p:nvPr>
        </p:nvSpPr>
        <p:spPr bwMode="auto">
          <a:xfrm>
            <a:off x="3852016"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‹Nr.›</a:t>
            </a:fld>
            <a:endParaRPr lang="de-DE"/>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a:t>
            </a:fld>
            <a:endParaRPr lang="de-DE" dirty="0"/>
          </a:p>
        </p:txBody>
      </p:sp>
    </p:spTree>
    <p:extLst>
      <p:ext uri="{BB962C8B-B14F-4D97-AF65-F5344CB8AC3E}">
        <p14:creationId xmlns:p14="http://schemas.microsoft.com/office/powerpoint/2010/main" val="20975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Add </a:t>
            </a:r>
            <a:r>
              <a:rPr lang="de-DE" dirty="0" err="1" smtClean="0"/>
              <a:t>specific</a:t>
            </a:r>
            <a:r>
              <a:rPr lang="de-DE" baseline="0" dirty="0" smtClean="0"/>
              <a:t> </a:t>
            </a:r>
            <a:r>
              <a:rPr lang="de-DE" baseline="0" dirty="0" err="1" smtClean="0"/>
              <a:t>information</a:t>
            </a:r>
            <a:r>
              <a:rPr lang="de-DE" baseline="0" dirty="0" smtClean="0"/>
              <a:t> on </a:t>
            </a:r>
            <a:r>
              <a:rPr lang="de-DE" baseline="0" dirty="0" err="1" smtClean="0"/>
              <a:t>climate</a:t>
            </a:r>
            <a:r>
              <a:rPr lang="de-DE" baseline="0" dirty="0" smtClean="0"/>
              <a:t> </a:t>
            </a:r>
            <a:r>
              <a:rPr lang="de-DE" baseline="0" dirty="0" err="1" smtClean="0"/>
              <a:t>change</a:t>
            </a:r>
            <a:r>
              <a:rPr lang="de-DE" baseline="0" dirty="0" smtClean="0"/>
              <a:t> </a:t>
            </a:r>
            <a:r>
              <a:rPr lang="de-DE" baseline="0" dirty="0" err="1" smtClean="0"/>
              <a:t>impacts</a:t>
            </a:r>
            <a:r>
              <a:rPr lang="de-DE" baseline="0" dirty="0" smtClean="0"/>
              <a:t> </a:t>
            </a:r>
            <a:r>
              <a:rPr lang="de-DE" baseline="0" dirty="0" err="1" smtClean="0"/>
              <a:t>that</a:t>
            </a:r>
            <a:r>
              <a:rPr lang="de-DE" baseline="0" dirty="0" smtClean="0"/>
              <a:t> </a:t>
            </a:r>
            <a:r>
              <a:rPr lang="de-DE" baseline="0" dirty="0" err="1" smtClean="0"/>
              <a:t>have</a:t>
            </a:r>
            <a:r>
              <a:rPr lang="de-DE" baseline="0" dirty="0" smtClean="0"/>
              <a:t> </a:t>
            </a:r>
            <a:r>
              <a:rPr lang="de-DE" baseline="0" dirty="0" err="1" smtClean="0"/>
              <a:t>occured</a:t>
            </a:r>
            <a:r>
              <a:rPr lang="de-DE" baseline="0" dirty="0" smtClean="0"/>
              <a:t> in </a:t>
            </a:r>
            <a:r>
              <a:rPr lang="de-DE" baseline="0" dirty="0" err="1" smtClean="0"/>
              <a:t>your</a:t>
            </a:r>
            <a:r>
              <a:rPr lang="de-DE" baseline="0" dirty="0" smtClean="0"/>
              <a:t> </a:t>
            </a:r>
            <a:r>
              <a:rPr lang="de-DE" baseline="0" dirty="0" err="1" smtClean="0"/>
              <a:t>country</a:t>
            </a:r>
            <a:r>
              <a:rPr lang="de-DE" baseline="0" dirty="0" smtClean="0"/>
              <a:t> / </a:t>
            </a:r>
            <a:r>
              <a:rPr lang="de-DE" baseline="0" dirty="0" err="1" smtClean="0"/>
              <a:t>region</a:t>
            </a:r>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19</a:t>
            </a:fld>
            <a:endParaRPr lang="de-DE"/>
          </a:p>
        </p:txBody>
      </p:sp>
    </p:spTree>
    <p:extLst>
      <p:ext uri="{BB962C8B-B14F-4D97-AF65-F5344CB8AC3E}">
        <p14:creationId xmlns:p14="http://schemas.microsoft.com/office/powerpoint/2010/main" val="147087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Add </a:t>
            </a:r>
            <a:r>
              <a:rPr lang="de-DE" dirty="0" err="1" smtClean="0"/>
              <a:t>examplary</a:t>
            </a:r>
            <a:r>
              <a:rPr lang="de-DE" dirty="0" smtClean="0"/>
              <a:t> </a:t>
            </a:r>
            <a:r>
              <a:rPr lang="de-DE" dirty="0" err="1" smtClean="0"/>
              <a:t>adaptation</a:t>
            </a:r>
            <a:r>
              <a:rPr lang="de-DE" dirty="0" smtClean="0"/>
              <a:t> </a:t>
            </a:r>
            <a:r>
              <a:rPr lang="de-DE" dirty="0" err="1" smtClean="0"/>
              <a:t>measures</a:t>
            </a:r>
            <a:r>
              <a:rPr lang="de-DE" baseline="0" dirty="0" smtClean="0"/>
              <a:t> </a:t>
            </a:r>
            <a:r>
              <a:rPr lang="de-DE" baseline="0" dirty="0" err="1" smtClean="0"/>
              <a:t>by</a:t>
            </a:r>
            <a:r>
              <a:rPr lang="de-DE" baseline="0" dirty="0" smtClean="0"/>
              <a:t> </a:t>
            </a:r>
            <a:r>
              <a:rPr lang="de-DE" baseline="0" dirty="0" err="1" smtClean="0"/>
              <a:t>companies</a:t>
            </a:r>
            <a:r>
              <a:rPr lang="de-DE" baseline="0" dirty="0" smtClean="0"/>
              <a:t> </a:t>
            </a:r>
            <a:r>
              <a:rPr lang="de-DE" baseline="0" dirty="0" err="1" smtClean="0"/>
              <a:t>that</a:t>
            </a:r>
            <a:r>
              <a:rPr lang="de-DE" baseline="0" dirty="0" smtClean="0"/>
              <a:t> </a:t>
            </a:r>
            <a:r>
              <a:rPr lang="de-DE" baseline="0" dirty="0" err="1" smtClean="0"/>
              <a:t>have</a:t>
            </a:r>
            <a:r>
              <a:rPr lang="de-DE" baseline="0" dirty="0" smtClean="0"/>
              <a:t> </a:t>
            </a:r>
            <a:r>
              <a:rPr lang="de-DE" baseline="0" dirty="0" err="1" smtClean="0"/>
              <a:t>been</a:t>
            </a:r>
            <a:r>
              <a:rPr lang="de-DE" baseline="0" dirty="0" smtClean="0"/>
              <a:t> </a:t>
            </a:r>
            <a:r>
              <a:rPr lang="de-DE" baseline="0" dirty="0" err="1" smtClean="0"/>
              <a:t>implemented</a:t>
            </a:r>
            <a:r>
              <a:rPr lang="de-DE" baseline="0" dirty="0" smtClean="0"/>
              <a:t> in </a:t>
            </a:r>
            <a:r>
              <a:rPr lang="de-DE" baseline="0" dirty="0" err="1" smtClean="0"/>
              <a:t>your</a:t>
            </a:r>
            <a:r>
              <a:rPr lang="de-DE" baseline="0" dirty="0" smtClean="0"/>
              <a:t> </a:t>
            </a:r>
            <a:r>
              <a:rPr lang="de-DE" baseline="0" dirty="0" err="1" smtClean="0"/>
              <a:t>country</a:t>
            </a:r>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40</a:t>
            </a:fld>
            <a:endParaRPr lang="de-DE"/>
          </a:p>
        </p:txBody>
      </p:sp>
    </p:spTree>
    <p:extLst>
      <p:ext uri="{BB962C8B-B14F-4D97-AF65-F5344CB8AC3E}">
        <p14:creationId xmlns:p14="http://schemas.microsoft.com/office/powerpoint/2010/main" val="112720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16"/>
          <p:cNvSpPr>
            <a:spLocks noGrp="1" noChangeArrowheads="1"/>
          </p:cNvSpPr>
          <p:nvPr>
            <p:ph type="subTitle" sz="quarter" idx="1" hasCustomPrompt="1"/>
          </p:nvPr>
        </p:nvSpPr>
        <p:spPr>
          <a:xfrm>
            <a:off x="1040400" y="3239022"/>
            <a:ext cx="7034400" cy="1752600"/>
          </a:xfrm>
        </p:spPr>
        <p:txBody>
          <a:bodyPr/>
          <a:lstStyle>
            <a:lvl1pPr marL="0" indent="0" algn="ctr">
              <a:buFont typeface="Wingdings" pitchFamily="2" charset="2"/>
              <a:buNone/>
              <a:defRPr sz="2800" baseline="0"/>
            </a:lvl1pPr>
          </a:lstStyle>
          <a:p>
            <a:r>
              <a:rPr lang="de-DE" dirty="0" smtClean="0"/>
              <a:t>Click here to add subtitle</a:t>
            </a:r>
            <a:endParaRPr lang="de-DE" dirty="0"/>
          </a:p>
        </p:txBody>
      </p:sp>
      <p:sp>
        <p:nvSpPr>
          <p:cNvPr id="9" name="Rectangle 15"/>
          <p:cNvSpPr>
            <a:spLocks noGrp="1" noChangeArrowheads="1"/>
          </p:cNvSpPr>
          <p:nvPr>
            <p:ph type="ctrTitle" sz="quarter" hasCustomPrompt="1"/>
          </p:nvPr>
        </p:nvSpPr>
        <p:spPr>
          <a:xfrm>
            <a:off x="1040400" y="1993726"/>
            <a:ext cx="7034400" cy="1143000"/>
          </a:xfrm>
        </p:spPr>
        <p:txBody>
          <a:bodyPr anchor="ctr"/>
          <a:lstStyle>
            <a:lvl1pPr algn="ctr">
              <a:defRPr sz="3600"/>
            </a:lvl1pPr>
          </a:lstStyle>
          <a:p>
            <a:r>
              <a:rPr lang="de-DE" dirty="0" smtClean="0"/>
              <a:t>Click </a:t>
            </a:r>
            <a:r>
              <a:rPr lang="de-DE" dirty="0" err="1" smtClean="0"/>
              <a:t>here</a:t>
            </a:r>
            <a:r>
              <a:rPr lang="de-DE" dirty="0" smtClean="0"/>
              <a:t> to add title</a:t>
            </a:r>
            <a:endParaRPr lang="de-DE" dirty="0"/>
          </a:p>
        </p:txBody>
      </p:sp>
      <p:sp>
        <p:nvSpPr>
          <p:cNvPr id="10" name="Rechteck 9"/>
          <p:cNvSpPr/>
          <p:nvPr userDrawn="1"/>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smtClean="0">
              <a:ln>
                <a:noFill/>
              </a:ln>
              <a:solidFill>
                <a:srgbClr val="999999"/>
              </a:solidFill>
              <a:effectLst/>
              <a:latin typeface="Arial" charset="0"/>
            </a:endParaRPr>
          </a:p>
        </p:txBody>
      </p:sp>
      <p:pic>
        <p:nvPicPr>
          <p:cNvPr id="12"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7606"/>
          <a:stretch/>
        </p:blipFill>
        <p:spPr bwMode="auto">
          <a:xfrm>
            <a:off x="2572284" y="0"/>
            <a:ext cx="6409349" cy="114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73316"/>
          <a:stretch/>
        </p:blipFill>
        <p:spPr bwMode="auto">
          <a:xfrm>
            <a:off x="0" y="0"/>
            <a:ext cx="2233246" cy="108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5" name="Fußzeilenplatzhalter 4"/>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two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4" name="Datumsplatzhalter 3"/>
          <p:cNvSpPr>
            <a:spLocks noGrp="1"/>
          </p:cNvSpPr>
          <p:nvPr>
            <p:ph type="dt" sz="half" idx="11"/>
          </p:nvPr>
        </p:nvSpPr>
        <p:spPr/>
        <p:txBody>
          <a:bodyPr/>
          <a:lstStyle/>
          <a:p>
            <a:fld id="{F9EDB0BB-B041-4D88-9D27-BE1E2E699689}" type="datetime1">
              <a:rPr lang="en-GB" noProof="0" smtClean="0"/>
              <a:t>19/05/2017</a:t>
            </a:fld>
            <a:endParaRPr lang="de-DE" noProof="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5" name="Fußzeilenplatzhalter 4"/>
          <p:cNvSpPr>
            <a:spLocks noGrp="1"/>
          </p:cNvSpPr>
          <p:nvPr>
            <p:ph type="ftr" sz="quarter" idx="13"/>
          </p:nvPr>
        </p:nvSpPr>
        <p:spPr/>
        <p:txBody>
          <a:bodyPr/>
          <a:lstStyle/>
          <a:p>
            <a:r>
              <a:rPr lang="en-US" smtClean="0"/>
              <a:t>ToC - Module 1</a:t>
            </a:r>
            <a:endParaRPr lang="de-DE" dirty="0"/>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4" name="Datumsplatzhalter 3"/>
          <p:cNvSpPr>
            <a:spLocks noGrp="1"/>
          </p:cNvSpPr>
          <p:nvPr>
            <p:ph type="dt" sz="half" idx="11"/>
          </p:nvPr>
        </p:nvSpPr>
        <p:spPr/>
        <p:txBody>
          <a:bodyPr/>
          <a:lstStyle/>
          <a:p>
            <a:fld id="{DEDEA2DB-FEB1-45D0-ADE8-909D9B1340AF}" type="datetime1">
              <a:rPr lang="en-GB" noProof="0" smtClean="0"/>
              <a:t>19/05/2017</a:t>
            </a:fld>
            <a:endParaRPr lang="de-DE" noProof="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smtClean="0"/>
              <a:t>Click here to add content</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8" name="Bildplatzhalter 2"/>
          <p:cNvSpPr>
            <a:spLocks noGrp="1"/>
          </p:cNvSpPr>
          <p:nvPr>
            <p:ph type="pic" idx="12" hasCustomPrompt="1"/>
          </p:nvPr>
        </p:nvSpPr>
        <p:spPr>
          <a:xfrm>
            <a:off x="6786000" y="244800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on symbol to add image</a:t>
            </a:r>
          </a:p>
        </p:txBody>
      </p:sp>
      <p:sp>
        <p:nvSpPr>
          <p:cNvPr id="5" name="Fußzeilenplatzhalter 4"/>
          <p:cNvSpPr>
            <a:spLocks noGrp="1"/>
          </p:cNvSpPr>
          <p:nvPr>
            <p:ph type="ftr" sz="quarter" idx="13"/>
          </p:nvPr>
        </p:nvSpPr>
        <p:spPr/>
        <p:txBody>
          <a:bodyPr/>
          <a:lstStyle/>
          <a:p>
            <a:r>
              <a:rPr lang="en-US" smtClean="0"/>
              <a:t>ToC - Module 1</a:t>
            </a:r>
            <a:endParaRPr lang="de-DE" dirty="0"/>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4" name="Datumsplatzhalter 3"/>
          <p:cNvSpPr>
            <a:spLocks noGrp="1"/>
          </p:cNvSpPr>
          <p:nvPr>
            <p:ph type="dt" sz="half" idx="11"/>
          </p:nvPr>
        </p:nvSpPr>
        <p:spPr/>
        <p:txBody>
          <a:bodyPr/>
          <a:lstStyle/>
          <a:p>
            <a:fld id="{B43C6714-13C7-43ED-9675-E186E6587299}" type="datetime1">
              <a:rPr lang="en-GB" noProof="0" smtClean="0"/>
              <a:t>19/05/2017</a:t>
            </a:fld>
            <a:endParaRPr lang="de-DE" noProof="0"/>
          </a:p>
        </p:txBody>
      </p:sp>
      <p:sp>
        <p:nvSpPr>
          <p:cNvPr id="5" name="Fußzeilenplatzhalter 4"/>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104762687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fld id="{EE0A9818-1C15-4B8A-9032-6A1124113EC3}" type="datetime1">
              <a:rPr lang="en-GB" noProof="0" smtClean="0"/>
              <a:t>19/05/2017</a:t>
            </a:fld>
            <a:endParaRPr lang="de-DE" noProof="0"/>
          </a:p>
        </p:txBody>
      </p:sp>
      <p:pic>
        <p:nvPicPr>
          <p:cNvPr id="5" name="Bild 8" descr="logo_klein.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018262" y="6071056"/>
            <a:ext cx="461532" cy="509945"/>
          </a:xfrm>
          <a:prstGeom prst="rect">
            <a:avLst/>
          </a:prstGeom>
        </p:spPr>
      </p:pic>
      <p:sp>
        <p:nvSpPr>
          <p:cNvPr id="6" name="Fußzeilenplatzhalter 5"/>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183614505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pic>
        <p:nvPicPr>
          <p:cNvPr id="20" name="Grafik 8"/>
          <p:cNvPicPr>
            <a:picLocks noChangeAspect="1"/>
          </p:cNvPicPr>
          <p:nvPr/>
        </p:nvPicPr>
        <p:blipFill>
          <a:blip r:embed="rId8"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latinLnBrk="0">
              <a:lnSpc>
                <a:spcPct val="100000"/>
              </a:lnSpc>
              <a:buSzTx/>
              <a:buFontTx/>
              <a:buNone/>
            </a:pPr>
            <a:r>
              <a:rPr lang="de-DE" noProof="0" dirty="0" smtClean="0"/>
              <a:t>First layer</a:t>
            </a:r>
          </a:p>
          <a:p>
            <a:pPr marL="360000" lvl="1">
              <a:buClr>
                <a:srgbClr val="C80F0F"/>
              </a:buClr>
            </a:pPr>
            <a:r>
              <a:rPr lang="de-DE" noProof="0" dirty="0" smtClean="0"/>
              <a:t>Second layer</a:t>
            </a:r>
          </a:p>
          <a:p>
            <a:pPr marL="720000" lvl="2"/>
            <a:r>
              <a:rPr lang="de-DE" noProof="0" dirty="0" smtClean="0"/>
              <a:t>Third layer</a:t>
            </a:r>
          </a:p>
          <a:p>
            <a:pPr marL="1080000" lvl="3"/>
            <a:r>
              <a:rPr lang="de-DE" noProof="0" dirty="0" smtClean="0"/>
              <a:t>Fourth layer</a:t>
            </a: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chemeClr val="tx2"/>
                </a:solidFill>
                <a:latin typeface="Arial Narrow" pitchFamily="34" charset="0"/>
              </a:defRPr>
            </a:lvl1pPr>
          </a:lstStyle>
          <a:p>
            <a:r>
              <a:rPr lang="en-US" smtClean="0"/>
              <a:t>ToC - Module 1</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tx2"/>
                </a:solidFill>
                <a:latin typeface="Arial Narrow" pitchFamily="34" charset="0"/>
              </a:defRPr>
            </a:lvl1pPr>
          </a:lstStyle>
          <a:p>
            <a:fld id="{CF9C8466-A2CD-4930-AB7C-FAA9BCB73C50}" type="datetime1">
              <a:rPr lang="en-GB" smtClean="0"/>
              <a:t>19/05/2017</a:t>
            </a:fld>
            <a:endParaRPr lang="de-DE"/>
          </a:p>
        </p:txBody>
      </p:sp>
      <p:sp>
        <p:nvSpPr>
          <p:cNvPr id="10" name="Text Box 19"/>
          <p:cNvSpPr txBox="1">
            <a:spLocks noChangeArrowheads="1"/>
          </p:cNvSpPr>
          <p:nvPr/>
        </p:nvSpPr>
        <p:spPr bwMode="auto">
          <a:xfrm>
            <a:off x="7532900" y="6581001"/>
            <a:ext cx="927100" cy="246221"/>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a:r>
              <a:rPr lang="es-ES_tradnl" sz="1000" b="0" noProof="0" smtClean="0">
                <a:solidFill>
                  <a:srgbClr val="6E6452"/>
                </a:solidFill>
                <a:latin typeface="Arial Narrow" pitchFamily="34" charset="0"/>
              </a:rPr>
              <a:t>Page </a:t>
            </a:r>
            <a:fld id="{327115CA-E6A4-425F-BB4F-A64D48743A27}" type="slidenum">
              <a:rPr lang="de-DE" sz="1000" b="0" noProof="0" smtClean="0">
                <a:solidFill>
                  <a:schemeClr val="tx2"/>
                </a:solidFill>
                <a:latin typeface="Arial Narrow" pitchFamily="34" charset="0"/>
              </a:rPr>
              <a:pPr algn="r"/>
              <a:t>‹Nr.›</a:t>
            </a:fld>
            <a:endParaRPr lang="de-DE" sz="1000" b="0" noProof="0">
              <a:solidFill>
                <a:schemeClr val="tx2"/>
              </a:solidFill>
              <a:latin typeface="Arial Narrow" pitchFamily="34" charset="0"/>
            </a:endParaRPr>
          </a:p>
        </p:txBody>
      </p:sp>
      <p:pic>
        <p:nvPicPr>
          <p:cNvPr id="11" name="Picture 4"/>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27606"/>
          <a:stretch/>
        </p:blipFill>
        <p:spPr bwMode="auto">
          <a:xfrm>
            <a:off x="2572284" y="0"/>
            <a:ext cx="6409349" cy="114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73316"/>
          <a:stretch/>
        </p:blipFill>
        <p:spPr bwMode="auto">
          <a:xfrm>
            <a:off x="0" y="0"/>
            <a:ext cx="2233246" cy="108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03457" y="6353695"/>
            <a:ext cx="1146175" cy="419100"/>
          </a:xfrm>
          <a:prstGeom prst="rect">
            <a:avLst/>
          </a:prstGeom>
          <a:noFill/>
          <a:ln>
            <a:noFill/>
          </a:ln>
          <a:effectLst/>
          <a:extLst/>
        </p:spPr>
      </p:pic>
    </p:spTree>
  </p:cSld>
  <p:clrMap bg1="lt1" tx1="dk1" bg2="lt2" tx2="dk2" accent1="accent1" accent2="accent2" accent3="accent3" accent4="accent4" accent5="accent5" accent6="accent6" hlink="hlink" folHlink="folHlink"/>
  <p:sldLayoutIdLst>
    <p:sldLayoutId id="2147483706" r:id="rId1"/>
    <p:sldLayoutId id="2147483708" r:id="rId2"/>
    <p:sldLayoutId id="2147483710" r:id="rId3"/>
    <p:sldLayoutId id="2147483714" r:id="rId4"/>
    <p:sldLayoutId id="2147483715" r:id="rId5"/>
    <p:sldLayoutId id="2147483716" r:id="rId6"/>
  </p:sldLayoutIdLst>
  <p:transition/>
  <p:timing>
    <p:tnLst>
      <p:par>
        <p:cTn id="1" dur="indefinite" restart="never" nodeType="tmRoot"/>
      </p:par>
    </p:tnLst>
  </p:timing>
  <p:hf sldNum="0" hdr="0" dt="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2"/>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image" Target="../media/image43.wmf"/><Relationship Id="rId3" Type="http://schemas.openxmlformats.org/officeDocument/2006/relationships/image" Target="../media/image19.wmf"/><Relationship Id="rId7" Type="http://schemas.openxmlformats.org/officeDocument/2006/relationships/image" Target="../media/image37.wmf"/><Relationship Id="rId12" Type="http://schemas.openxmlformats.org/officeDocument/2006/relationships/image" Target="../media/image42.png"/><Relationship Id="rId2" Type="http://schemas.openxmlformats.org/officeDocument/2006/relationships/image" Target="../media/image33.png"/><Relationship Id="rId16" Type="http://schemas.openxmlformats.org/officeDocument/2006/relationships/image" Target="../media/image46.wmf"/><Relationship Id="rId1" Type="http://schemas.openxmlformats.org/officeDocument/2006/relationships/slideLayout" Target="../slideLayouts/slideLayout2.xml"/><Relationship Id="rId6" Type="http://schemas.openxmlformats.org/officeDocument/2006/relationships/image" Target="../media/image36.wmf"/><Relationship Id="rId11" Type="http://schemas.openxmlformats.org/officeDocument/2006/relationships/image" Target="../media/image41.png"/><Relationship Id="rId5" Type="http://schemas.openxmlformats.org/officeDocument/2006/relationships/image" Target="../media/image35.wmf"/><Relationship Id="rId15" Type="http://schemas.openxmlformats.org/officeDocument/2006/relationships/image" Target="../media/image45.wmf"/><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wmf"/><Relationship Id="rId14" Type="http://schemas.openxmlformats.org/officeDocument/2006/relationships/image" Target="../media/image4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tertitel 10"/>
          <p:cNvSpPr>
            <a:spLocks noGrp="1"/>
          </p:cNvSpPr>
          <p:nvPr>
            <p:ph type="subTitle" sz="quarter" idx="1"/>
          </p:nvPr>
        </p:nvSpPr>
        <p:spPr>
          <a:xfrm>
            <a:off x="1040400" y="3548115"/>
            <a:ext cx="7034400" cy="2517834"/>
          </a:xfrm>
          <a:ln>
            <a:solidFill>
              <a:schemeClr val="bg1"/>
            </a:solidFill>
          </a:ln>
        </p:spPr>
        <p:txBody>
          <a:bodyPr/>
          <a:lstStyle/>
          <a:p>
            <a:r>
              <a:rPr lang="en-GB" noProof="0" dirty="0" smtClean="0"/>
              <a:t/>
            </a:r>
            <a:br>
              <a:rPr lang="en-GB" noProof="0" dirty="0" smtClean="0"/>
            </a:br>
            <a:r>
              <a:rPr lang="en-GB" b="1" noProof="0" dirty="0" smtClean="0"/>
              <a:t/>
            </a:r>
            <a:br>
              <a:rPr lang="en-GB" b="1" noProof="0" dirty="0" smtClean="0"/>
            </a:br>
            <a:r>
              <a:rPr lang="en-GB" noProof="0" dirty="0" smtClean="0"/>
              <a:t/>
            </a:r>
            <a:br>
              <a:rPr lang="en-GB" noProof="0" dirty="0" smtClean="0"/>
            </a:br>
            <a:r>
              <a:rPr lang="en-GB" noProof="0" dirty="0" smtClean="0">
                <a:solidFill>
                  <a:srgbClr val="007CA8"/>
                </a:solidFill>
              </a:rPr>
              <a:t>Country, Date, Presenter</a:t>
            </a:r>
          </a:p>
        </p:txBody>
      </p:sp>
      <p:sp>
        <p:nvSpPr>
          <p:cNvPr id="10" name="Titel 9"/>
          <p:cNvSpPr>
            <a:spLocks noGrp="1"/>
          </p:cNvSpPr>
          <p:nvPr>
            <p:ph type="ctrTitle" sz="quarter"/>
          </p:nvPr>
        </p:nvSpPr>
        <p:spPr>
          <a:xfrm>
            <a:off x="159898" y="1166648"/>
            <a:ext cx="8511624" cy="3137338"/>
          </a:xfrm>
        </p:spPr>
        <p:txBody>
          <a:bodyPr/>
          <a:lstStyle/>
          <a:p>
            <a:r>
              <a:rPr lang="en-GB" sz="4400" b="1" noProof="0" dirty="0" smtClean="0"/>
              <a:t>Module 1</a:t>
            </a:r>
            <a:br>
              <a:rPr lang="en-GB" sz="4400" b="1" noProof="0" dirty="0" smtClean="0"/>
            </a:br>
            <a:r>
              <a:rPr lang="en-GB" sz="3200" b="1" noProof="0" dirty="0" smtClean="0"/>
              <a:t/>
            </a:r>
            <a:br>
              <a:rPr lang="en-GB" sz="3200" b="1" noProof="0" dirty="0" smtClean="0"/>
            </a:br>
            <a:r>
              <a:rPr lang="en-US" sz="3200" b="1" dirty="0"/>
              <a:t>Climate Change, Impacts, and </a:t>
            </a:r>
            <a:br>
              <a:rPr lang="en-US" sz="3200" b="1" dirty="0"/>
            </a:br>
            <a:r>
              <a:rPr lang="en-US" sz="3200" b="1" dirty="0"/>
              <a:t>Effects on the Business</a:t>
            </a:r>
            <a:endParaRPr lang="en-GB" sz="3200" noProof="0" dirty="0"/>
          </a:p>
        </p:txBody>
      </p:sp>
      <p:sp>
        <p:nvSpPr>
          <p:cNvPr id="2" name="Ellipse 1"/>
          <p:cNvSpPr/>
          <p:nvPr/>
        </p:nvSpPr>
        <p:spPr bwMode="auto">
          <a:xfrm>
            <a:off x="0" y="3799840"/>
            <a:ext cx="3068320" cy="2976880"/>
          </a:xfrm>
          <a:prstGeom prst="ellipse">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2"/>
                </a:solidFill>
                <a:effectLst/>
                <a:latin typeface="Arial" charset="0"/>
              </a:rPr>
              <a:t>PPT with exemplary information for Rwanda. Please adapt to your local context.</a:t>
            </a:r>
          </a:p>
        </p:txBody>
      </p:sp>
    </p:spTree>
    <p:extLst>
      <p:ext uri="{BB962C8B-B14F-4D97-AF65-F5344CB8AC3E}">
        <p14:creationId xmlns:p14="http://schemas.microsoft.com/office/powerpoint/2010/main" val="16115126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52" y="2175076"/>
            <a:ext cx="5970547" cy="365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txBox="1">
            <a:spLocks/>
          </p:cNvSpPr>
          <p:nvPr/>
        </p:nvSpPr>
        <p:spPr bwMode="auto">
          <a:xfrm>
            <a:off x="679155" y="1047236"/>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66700" indent="-266700"/>
            <a:r>
              <a:rPr lang="en-GB" b="0" kern="0" dirty="0" smtClean="0">
                <a:solidFill>
                  <a:schemeClr val="accent2"/>
                </a:solidFill>
              </a:rPr>
              <a:t>I. </a:t>
            </a:r>
            <a:r>
              <a:rPr lang="en-GB" b="0" kern="0" dirty="0" smtClean="0"/>
              <a:t>Climate Trends Worldwide</a:t>
            </a:r>
            <a:br>
              <a:rPr lang="en-GB" b="0" kern="0" dirty="0" smtClean="0"/>
            </a:br>
            <a:r>
              <a:rPr lang="en-GB" sz="2000" dirty="0"/>
              <a:t>– </a:t>
            </a:r>
            <a:r>
              <a:rPr lang="en-GB" sz="2000" b="0" dirty="0" smtClean="0"/>
              <a:t>Slight changes in the mean, sharp increases in extremes</a:t>
            </a:r>
            <a:endParaRPr lang="en-GB" sz="2000" dirty="0"/>
          </a:p>
        </p:txBody>
      </p:sp>
      <p:sp>
        <p:nvSpPr>
          <p:cNvPr id="21" name="Rechteck 20"/>
          <p:cNvSpPr/>
          <p:nvPr/>
        </p:nvSpPr>
        <p:spPr>
          <a:xfrm>
            <a:off x="6067400" y="2322285"/>
            <a:ext cx="2213294" cy="3693319"/>
          </a:xfrm>
          <a:prstGeom prst="rect">
            <a:avLst/>
          </a:prstGeom>
        </p:spPr>
        <p:txBody>
          <a:bodyPr wrap="square">
            <a:spAutoFit/>
          </a:bodyPr>
          <a:lstStyle/>
          <a:p>
            <a:pPr algn="ctr" eaLnBrk="1" hangingPunct="1"/>
            <a:r>
              <a:rPr lang="en-GB" sz="1800" dirty="0" smtClean="0">
                <a:solidFill>
                  <a:schemeClr val="tx2"/>
                </a:solidFill>
              </a:rPr>
              <a:t>-Relatively- small changes in the mean temperature (2°C-3°C), </a:t>
            </a:r>
          </a:p>
          <a:p>
            <a:pPr algn="ctr" eaLnBrk="1" hangingPunct="1"/>
            <a:endParaRPr lang="en-GB" sz="1800" dirty="0" smtClean="0">
              <a:solidFill>
                <a:schemeClr val="tx2"/>
              </a:solidFill>
            </a:endParaRPr>
          </a:p>
          <a:p>
            <a:pPr algn="ctr" eaLnBrk="1" hangingPunct="1"/>
            <a:endParaRPr lang="en-GB" sz="1800" dirty="0" smtClean="0">
              <a:solidFill>
                <a:schemeClr val="tx2"/>
              </a:solidFill>
            </a:endParaRPr>
          </a:p>
          <a:p>
            <a:pPr algn="ctr" eaLnBrk="1" hangingPunct="1"/>
            <a:endParaRPr lang="en-GB" sz="1800" dirty="0">
              <a:solidFill>
                <a:schemeClr val="tx2"/>
              </a:solidFill>
            </a:endParaRPr>
          </a:p>
          <a:p>
            <a:pPr algn="ctr" eaLnBrk="1" hangingPunct="1"/>
            <a:r>
              <a:rPr lang="en-GB" sz="1800" dirty="0" smtClean="0">
                <a:solidFill>
                  <a:schemeClr val="tx2"/>
                </a:solidFill>
              </a:rPr>
              <a:t>can generate sharp changes in probability of the extremes (hot extremes 3% Vs. 50% more likely)</a:t>
            </a:r>
            <a:endParaRPr lang="en-US" sz="1800" dirty="0"/>
          </a:p>
        </p:txBody>
      </p:sp>
      <p:sp>
        <p:nvSpPr>
          <p:cNvPr id="22" name="Pfeil nach rechts 21"/>
          <p:cNvSpPr/>
          <p:nvPr/>
        </p:nvSpPr>
        <p:spPr>
          <a:xfrm rot="5400000">
            <a:off x="6829559" y="3590788"/>
            <a:ext cx="688975" cy="557213"/>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anchor="ctr"/>
          <a:lstStyle/>
          <a:p>
            <a:pPr algn="ctr" fontAlgn="auto">
              <a:spcBef>
                <a:spcPts val="0"/>
              </a:spcBef>
              <a:spcAft>
                <a:spcPts val="0"/>
              </a:spcAft>
              <a:defRPr/>
            </a:pPr>
            <a:endParaRPr lang="de-DE" sz="2000" dirty="0">
              <a:latin typeface="Arial" pitchFamily="34" charset="0"/>
              <a:cs typeface="Arial" pitchFamily="34" charset="0"/>
            </a:endParaRPr>
          </a:p>
        </p:txBody>
      </p:sp>
      <p:sp>
        <p:nvSpPr>
          <p:cNvPr id="23" name="Rectangle 4"/>
          <p:cNvSpPr>
            <a:spLocks noChangeArrowheads="1"/>
          </p:cNvSpPr>
          <p:nvPr/>
        </p:nvSpPr>
        <p:spPr bwMode="auto">
          <a:xfrm>
            <a:off x="6403257" y="6337265"/>
            <a:ext cx="18774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de-DE" altLang="en-US" sz="1000" b="0" dirty="0" smtClean="0">
                <a:solidFill>
                  <a:schemeClr val="tx2"/>
                </a:solidFill>
                <a:latin typeface="+mj-lt"/>
                <a:ea typeface="+mj-ea"/>
                <a:cs typeface="+mj-cs"/>
              </a:rPr>
              <a:t>Source: Fischer &amp; </a:t>
            </a:r>
            <a:r>
              <a:rPr lang="de-DE" altLang="en-US" sz="1000" b="0" dirty="0" err="1" smtClean="0">
                <a:solidFill>
                  <a:schemeClr val="tx2"/>
                </a:solidFill>
                <a:latin typeface="+mj-lt"/>
                <a:ea typeface="+mj-ea"/>
                <a:cs typeface="+mj-cs"/>
              </a:rPr>
              <a:t>Knutti</a:t>
            </a:r>
            <a:r>
              <a:rPr lang="de-DE" altLang="en-US" sz="1000" b="0" dirty="0" smtClean="0">
                <a:solidFill>
                  <a:schemeClr val="tx2"/>
                </a:solidFill>
                <a:latin typeface="+mj-lt"/>
                <a:ea typeface="+mj-ea"/>
                <a:cs typeface="+mj-cs"/>
              </a:rPr>
              <a:t> 2015</a:t>
            </a:r>
            <a:endParaRPr lang="en-US" altLang="en-US" sz="1000" b="0" dirty="0">
              <a:solidFill>
                <a:schemeClr val="tx2"/>
              </a:solidFill>
              <a:latin typeface="+mj-lt"/>
              <a:ea typeface="+mj-ea"/>
              <a:cs typeface="+mj-cs"/>
            </a:endParaRPr>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319440769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bwMode="auto">
          <a:xfrm>
            <a:off x="679155" y="1047236"/>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66700" indent="-266700"/>
            <a:r>
              <a:rPr lang="en-GB" b="0" kern="0" dirty="0" smtClean="0">
                <a:solidFill>
                  <a:schemeClr val="accent2"/>
                </a:solidFill>
              </a:rPr>
              <a:t>I. </a:t>
            </a:r>
            <a:r>
              <a:rPr lang="en-GB" b="0" kern="0" dirty="0" smtClean="0"/>
              <a:t>Climate Trends Worldwide</a:t>
            </a:r>
            <a:br>
              <a:rPr lang="en-GB" b="0" kern="0" dirty="0" smtClean="0"/>
            </a:br>
            <a:r>
              <a:rPr lang="en-GB" sz="2000" dirty="0"/>
              <a:t>– </a:t>
            </a:r>
            <a:r>
              <a:rPr lang="en-GB" sz="2000" b="0" dirty="0"/>
              <a:t>Development of the climate extremes over the last </a:t>
            </a:r>
            <a:r>
              <a:rPr lang="en-GB" sz="2000" b="0" dirty="0" smtClean="0"/>
              <a:t>decade</a:t>
            </a:r>
            <a:endParaRPr lang="en-GB" sz="2000" dirty="0"/>
          </a:p>
        </p:txBody>
      </p:sp>
      <p:sp>
        <p:nvSpPr>
          <p:cNvPr id="11" name="Rechteck 10"/>
          <p:cNvSpPr/>
          <p:nvPr/>
        </p:nvSpPr>
        <p:spPr>
          <a:xfrm>
            <a:off x="209550" y="1818620"/>
            <a:ext cx="4572000" cy="4308872"/>
          </a:xfrm>
          <a:prstGeom prst="rect">
            <a:avLst/>
          </a:prstGeom>
        </p:spPr>
        <p:txBody>
          <a:bodyPr>
            <a:spAutoFit/>
          </a:bodyPr>
          <a:lstStyle/>
          <a:p>
            <a:pPr marL="342900" indent="-342900">
              <a:buFont typeface="Arial" panose="020B0604020202020204" pitchFamily="34" charset="0"/>
              <a:buChar char="•"/>
            </a:pPr>
            <a:endParaRPr lang="de-DE" sz="1800" b="0" dirty="0">
              <a:solidFill>
                <a:schemeClr val="tx2"/>
              </a:solidFill>
              <a:latin typeface="+mj-lt"/>
              <a:ea typeface="+mj-ea"/>
              <a:cs typeface="+mj-cs"/>
            </a:endParaRPr>
          </a:p>
          <a:p>
            <a:pPr marL="342900" indent="-342900">
              <a:buFont typeface="Arial" panose="020B0604020202020204" pitchFamily="34" charset="0"/>
              <a:buChar char="•"/>
            </a:pPr>
            <a:r>
              <a:rPr lang="de-DE" sz="1600" b="0" dirty="0" smtClean="0">
                <a:solidFill>
                  <a:schemeClr val="tx2"/>
                </a:solidFill>
                <a:latin typeface="+mj-lt"/>
                <a:ea typeface="+mj-ea"/>
                <a:cs typeface="+mj-cs"/>
              </a:rPr>
              <a:t>2001-2010 was </a:t>
            </a:r>
            <a:r>
              <a:rPr lang="en-GB" sz="1600" b="0" dirty="0" smtClean="0">
                <a:solidFill>
                  <a:schemeClr val="tx2"/>
                </a:solidFill>
                <a:latin typeface="+mj-lt"/>
                <a:ea typeface="+mj-ea"/>
                <a:cs typeface="+mj-cs"/>
              </a:rPr>
              <a:t>the second wettest since 1901</a:t>
            </a:r>
          </a:p>
          <a:p>
            <a:pPr marL="342900" indent="-342900">
              <a:buFont typeface="Arial" panose="020B0604020202020204" pitchFamily="34" charset="0"/>
              <a:buChar char="•"/>
            </a:pPr>
            <a:endParaRPr lang="en-GB" sz="1600" b="0" dirty="0" smtClean="0">
              <a:solidFill>
                <a:schemeClr val="tx2"/>
              </a:solidFill>
              <a:latin typeface="+mj-lt"/>
              <a:ea typeface="+mj-ea"/>
              <a:cs typeface="+mj-cs"/>
            </a:endParaRPr>
          </a:p>
          <a:p>
            <a:pPr marL="342900" indent="-342900">
              <a:buFont typeface="Arial" panose="020B0604020202020204" pitchFamily="34" charset="0"/>
              <a:buChar char="•"/>
            </a:pPr>
            <a:r>
              <a:rPr lang="en-GB" sz="1600" b="0" dirty="0" smtClean="0">
                <a:solidFill>
                  <a:schemeClr val="tx2"/>
                </a:solidFill>
                <a:latin typeface="+mj-lt"/>
              </a:rPr>
              <a:t>2001-2010 witnessed the highest number of daily maximum temperatures since 1961</a:t>
            </a:r>
          </a:p>
          <a:p>
            <a:pPr marL="342900" indent="-342900">
              <a:buFont typeface="Arial" panose="020B0604020202020204" pitchFamily="34" charset="0"/>
              <a:buChar char="•"/>
            </a:pPr>
            <a:endParaRPr lang="en-GB" sz="1600" b="0" dirty="0" smtClean="0">
              <a:solidFill>
                <a:schemeClr val="tx2"/>
              </a:solidFill>
              <a:latin typeface="+mj-lt"/>
              <a:ea typeface="+mj-ea"/>
              <a:cs typeface="+mj-cs"/>
            </a:endParaRPr>
          </a:p>
          <a:p>
            <a:pPr marL="342900" indent="-342900">
              <a:buFont typeface="Arial" panose="020B0604020202020204" pitchFamily="34" charset="0"/>
              <a:buChar char="•"/>
            </a:pPr>
            <a:r>
              <a:rPr lang="en-US" sz="1600" b="0" dirty="0" smtClean="0">
                <a:solidFill>
                  <a:schemeClr val="tx2"/>
                </a:solidFill>
                <a:latin typeface="+mj-lt"/>
              </a:rPr>
              <a:t>2010 </a:t>
            </a:r>
            <a:r>
              <a:rPr lang="en-US" sz="1600" b="0" dirty="0">
                <a:solidFill>
                  <a:schemeClr val="tx2"/>
                </a:solidFill>
                <a:latin typeface="+mj-lt"/>
              </a:rPr>
              <a:t>tied 2005 as the warmest years on record globally</a:t>
            </a:r>
          </a:p>
          <a:p>
            <a:pPr marL="342900" indent="-342900">
              <a:buFont typeface="Arial" panose="020B0604020202020204" pitchFamily="34" charset="0"/>
              <a:buChar char="•"/>
            </a:pPr>
            <a:endParaRPr lang="en-US" sz="1600" b="0" dirty="0">
              <a:solidFill>
                <a:schemeClr val="tx2"/>
              </a:solidFill>
              <a:latin typeface="+mj-lt"/>
            </a:endParaRPr>
          </a:p>
          <a:p>
            <a:pPr marL="342900" indent="-342900">
              <a:buFont typeface="Arial" panose="020B0604020202020204" pitchFamily="34" charset="0"/>
              <a:buChar char="•"/>
            </a:pPr>
            <a:r>
              <a:rPr lang="en-US" sz="1600" b="0" dirty="0">
                <a:solidFill>
                  <a:schemeClr val="tx2"/>
                </a:solidFill>
                <a:latin typeface="+mj-lt"/>
              </a:rPr>
              <a:t>In 2010, 19 countries saw new national high-temperature </a:t>
            </a:r>
            <a:r>
              <a:rPr lang="en-US" sz="1600" b="0" dirty="0" smtClean="0">
                <a:solidFill>
                  <a:schemeClr val="tx2"/>
                </a:solidFill>
                <a:latin typeface="+mj-lt"/>
              </a:rPr>
              <a:t>records</a:t>
            </a:r>
          </a:p>
          <a:p>
            <a:pPr marL="342900" indent="-342900">
              <a:buFont typeface="Arial" panose="020B0604020202020204" pitchFamily="34" charset="0"/>
              <a:buChar char="•"/>
            </a:pPr>
            <a:endParaRPr lang="en-US" sz="1600" b="0" dirty="0" smtClean="0">
              <a:solidFill>
                <a:schemeClr val="tx2"/>
              </a:solidFill>
              <a:latin typeface="+mj-lt"/>
            </a:endParaRPr>
          </a:p>
          <a:p>
            <a:pPr marL="342900" indent="-342900">
              <a:buFont typeface="Arial" panose="020B0604020202020204" pitchFamily="34" charset="0"/>
              <a:buChar char="•"/>
            </a:pPr>
            <a:r>
              <a:rPr lang="de-DE" sz="1600" b="0" dirty="0" smtClean="0">
                <a:solidFill>
                  <a:schemeClr val="tx2"/>
                </a:solidFill>
                <a:latin typeface="+mj-lt"/>
              </a:rPr>
              <a:t>In 2010, </a:t>
            </a:r>
            <a:r>
              <a:rPr lang="en-US" sz="1600" b="0" dirty="0" smtClean="0">
                <a:solidFill>
                  <a:schemeClr val="tx2"/>
                </a:solidFill>
                <a:latin typeface="+mj-lt"/>
              </a:rPr>
              <a:t>most countries had above-normal </a:t>
            </a:r>
            <a:r>
              <a:rPr lang="en-GB" sz="1600" b="0" dirty="0" smtClean="0">
                <a:solidFill>
                  <a:schemeClr val="tx2"/>
                </a:solidFill>
                <a:latin typeface="+mj-lt"/>
              </a:rPr>
              <a:t>precipitation</a:t>
            </a:r>
          </a:p>
          <a:p>
            <a:pPr marL="342900" indent="-342900">
              <a:buFont typeface="Arial" panose="020B0604020202020204" pitchFamily="34" charset="0"/>
              <a:buChar char="•"/>
            </a:pPr>
            <a:endParaRPr lang="en-US" sz="1600" b="0" dirty="0">
              <a:solidFill>
                <a:schemeClr val="tx2"/>
              </a:solidFill>
              <a:latin typeface="+mj-lt"/>
              <a:ea typeface="+mj-ea"/>
              <a:cs typeface="+mj-cs"/>
            </a:endParaRPr>
          </a:p>
          <a:p>
            <a:pPr marL="342900" indent="-342900">
              <a:buFont typeface="Arial" panose="020B0604020202020204" pitchFamily="34" charset="0"/>
              <a:buChar char="•"/>
            </a:pPr>
            <a:endParaRPr lang="en-US" sz="1600" b="0" dirty="0">
              <a:solidFill>
                <a:schemeClr val="tx2"/>
              </a:solidFill>
              <a:latin typeface="+mj-lt"/>
              <a:ea typeface="+mj-ea"/>
              <a:cs typeface="+mj-cs"/>
            </a:endParaRPr>
          </a:p>
        </p:txBody>
      </p:sp>
      <p:sp>
        <p:nvSpPr>
          <p:cNvPr id="12" name="Rechteck 11"/>
          <p:cNvSpPr/>
          <p:nvPr/>
        </p:nvSpPr>
        <p:spPr>
          <a:xfrm>
            <a:off x="6252308" y="6351598"/>
            <a:ext cx="2202847" cy="246221"/>
          </a:xfrm>
          <a:prstGeom prst="rect">
            <a:avLst/>
          </a:prstGeom>
        </p:spPr>
        <p:txBody>
          <a:bodyPr wrap="none">
            <a:spAutoFit/>
          </a:bodyPr>
          <a:lstStyle/>
          <a:p>
            <a:r>
              <a:rPr lang="de-DE" sz="1000" b="0" dirty="0" smtClean="0">
                <a:solidFill>
                  <a:schemeClr val="tx2"/>
                </a:solidFill>
              </a:rPr>
              <a:t>Source: </a:t>
            </a:r>
            <a:r>
              <a:rPr lang="de-DE" sz="1000" b="0" dirty="0">
                <a:solidFill>
                  <a:schemeClr val="tx2"/>
                </a:solidFill>
              </a:rPr>
              <a:t>UNEP, </a:t>
            </a:r>
            <a:r>
              <a:rPr lang="de-DE" sz="1000" b="0" dirty="0" smtClean="0">
                <a:solidFill>
                  <a:schemeClr val="tx2"/>
                </a:solidFill>
              </a:rPr>
              <a:t>2013</a:t>
            </a:r>
            <a:r>
              <a:rPr lang="en-US" sz="1000" dirty="0" smtClean="0"/>
              <a:t>; </a:t>
            </a:r>
            <a:r>
              <a:rPr lang="de-DE" sz="1000" b="0" dirty="0" smtClean="0">
                <a:solidFill>
                  <a:schemeClr val="tx2"/>
                </a:solidFill>
              </a:rPr>
              <a:t>C2ES, 2011</a:t>
            </a:r>
            <a:r>
              <a:rPr lang="de-DE" sz="1000" b="0" dirty="0">
                <a:solidFill>
                  <a:schemeClr val="tx2"/>
                </a:solidFill>
              </a:rPr>
              <a:t>.</a:t>
            </a:r>
            <a:r>
              <a:rPr lang="de-DE" sz="1000" b="0" dirty="0" smtClean="0">
                <a:solidFill>
                  <a:schemeClr val="tx2"/>
                </a:solidFill>
              </a:rPr>
              <a:t> </a:t>
            </a:r>
            <a:endParaRPr lang="en-US" sz="1000" dirty="0"/>
          </a:p>
        </p:txBody>
      </p:sp>
      <p:pic>
        <p:nvPicPr>
          <p:cNvPr id="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342" y="2283022"/>
            <a:ext cx="3585634" cy="40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hteck 13"/>
          <p:cNvSpPr/>
          <p:nvPr/>
        </p:nvSpPr>
        <p:spPr>
          <a:xfrm>
            <a:off x="5308746" y="1961495"/>
            <a:ext cx="3146409" cy="430887"/>
          </a:xfrm>
          <a:prstGeom prst="rect">
            <a:avLst/>
          </a:prstGeom>
        </p:spPr>
        <p:txBody>
          <a:bodyPr wrap="square">
            <a:spAutoFit/>
          </a:bodyPr>
          <a:lstStyle/>
          <a:p>
            <a:r>
              <a:rPr lang="en-US" sz="1100" dirty="0">
                <a:solidFill>
                  <a:schemeClr val="tx2"/>
                </a:solidFill>
                <a:latin typeface="+mj-lt"/>
                <a:ea typeface="+mj-ea"/>
                <a:cs typeface="+mj-cs"/>
              </a:rPr>
              <a:t>Daily maximum and </a:t>
            </a:r>
            <a:r>
              <a:rPr lang="en-US" sz="1100" dirty="0" smtClean="0">
                <a:solidFill>
                  <a:schemeClr val="tx2"/>
                </a:solidFill>
                <a:latin typeface="+mj-lt"/>
                <a:ea typeface="+mj-ea"/>
                <a:cs typeface="+mj-cs"/>
              </a:rPr>
              <a:t> minimum </a:t>
            </a:r>
            <a:r>
              <a:rPr lang="en-US" sz="1100" dirty="0">
                <a:solidFill>
                  <a:schemeClr val="tx2"/>
                </a:solidFill>
                <a:latin typeface="+mj-lt"/>
                <a:ea typeface="+mj-ea"/>
                <a:cs typeface="+mj-cs"/>
              </a:rPr>
              <a:t>temperature </a:t>
            </a:r>
            <a:r>
              <a:rPr lang="en-US" sz="1100" dirty="0" smtClean="0">
                <a:solidFill>
                  <a:schemeClr val="tx2"/>
                </a:solidFill>
                <a:latin typeface="+mj-lt"/>
                <a:ea typeface="+mj-ea"/>
                <a:cs typeface="+mj-cs"/>
              </a:rPr>
              <a:t> and </a:t>
            </a:r>
            <a:r>
              <a:rPr lang="en-US" sz="1100" dirty="0">
                <a:solidFill>
                  <a:schemeClr val="tx2"/>
                </a:solidFill>
                <a:latin typeface="+mj-lt"/>
                <a:ea typeface="+mj-ea"/>
                <a:cs typeface="+mj-cs"/>
              </a:rPr>
              <a:t>24-hour total </a:t>
            </a:r>
            <a:r>
              <a:rPr lang="en-US" sz="1100" dirty="0" smtClean="0">
                <a:solidFill>
                  <a:schemeClr val="tx2"/>
                </a:solidFill>
                <a:latin typeface="+mj-lt"/>
                <a:ea typeface="+mj-ea"/>
                <a:cs typeface="+mj-cs"/>
              </a:rPr>
              <a:t>precipitation (1961-2010)</a:t>
            </a:r>
            <a:endParaRPr lang="en-US" sz="1100" dirty="0">
              <a:solidFill>
                <a:schemeClr val="tx2"/>
              </a:solidFill>
              <a:latin typeface="+mj-lt"/>
              <a:ea typeface="+mj-ea"/>
              <a:cs typeface="+mj-cs"/>
            </a:endParaRPr>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26019872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464024" y="2123940"/>
            <a:ext cx="8270542" cy="964800"/>
          </a:xfrm>
        </p:spPr>
        <p:txBody>
          <a:bodyPr/>
          <a:lstStyle/>
          <a:p>
            <a:pPr marL="273050" indent="-273050" algn="ctr"/>
            <a:r>
              <a:rPr lang="en-GB" sz="3200" noProof="0" dirty="0" smtClean="0">
                <a:solidFill>
                  <a:schemeClr val="accent2"/>
                </a:solidFill>
              </a:rPr>
              <a:t>II. </a:t>
            </a:r>
            <a:r>
              <a:rPr lang="fr-FR" sz="3200" dirty="0" err="1"/>
              <a:t>Climate</a:t>
            </a:r>
            <a:r>
              <a:rPr lang="fr-FR" sz="3200" dirty="0"/>
              <a:t> Change </a:t>
            </a:r>
            <a:r>
              <a:rPr lang="fr-FR" sz="3200" dirty="0" err="1"/>
              <a:t>Phenomena</a:t>
            </a:r>
            <a:r>
              <a:rPr lang="fr-FR" sz="3200" dirty="0"/>
              <a:t>, </a:t>
            </a:r>
            <a:r>
              <a:rPr lang="fr-FR" sz="3200" dirty="0" smtClean="0"/>
              <a:t/>
            </a:r>
            <a:br>
              <a:rPr lang="fr-FR" sz="3200" dirty="0" smtClean="0"/>
            </a:br>
            <a:r>
              <a:rPr lang="fr-FR" sz="3200" dirty="0" smtClean="0"/>
              <a:t>Impacts </a:t>
            </a:r>
            <a:r>
              <a:rPr lang="fr-FR" sz="3200" dirty="0"/>
              <a:t>&amp; Adaptation</a:t>
            </a:r>
            <a:endParaRPr lang="en-GB" noProof="0" dirty="0"/>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28329516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ußzeilenplatzhalter 2"/>
          <p:cNvSpPr>
            <a:spLocks noGrp="1"/>
          </p:cNvSpPr>
          <p:nvPr>
            <p:ph type="ftr" sz="quarter" idx="12"/>
          </p:nvPr>
        </p:nvSpPr>
        <p:spPr>
          <a:xfrm>
            <a:off x="2862776" y="6581001"/>
            <a:ext cx="3418449" cy="246221"/>
          </a:xfrm>
        </p:spPr>
        <p:txBody>
          <a:bodyPr/>
          <a:lstStyle/>
          <a:p>
            <a:r>
              <a:rPr lang="en-US" smtClean="0"/>
              <a:t>ToC - Module 1</a:t>
            </a:r>
            <a:endParaRPr lang="de-DE" dirty="0"/>
          </a:p>
        </p:txBody>
      </p:sp>
      <p:sp>
        <p:nvSpPr>
          <p:cNvPr id="29" name="Freihandform 28"/>
          <p:cNvSpPr/>
          <p:nvPr/>
        </p:nvSpPr>
        <p:spPr>
          <a:xfrm>
            <a:off x="5219700" y="3216276"/>
            <a:ext cx="3240088" cy="3108324"/>
          </a:xfrm>
          <a:custGeom>
            <a:avLst/>
            <a:gdLst>
              <a:gd name="connsiteX0" fmla="*/ 0 w 3128944"/>
              <a:gd name="connsiteY0" fmla="*/ 0 h 3276580"/>
              <a:gd name="connsiteX1" fmla="*/ 3128944 w 3128944"/>
              <a:gd name="connsiteY1" fmla="*/ 0 h 3276580"/>
              <a:gd name="connsiteX2" fmla="*/ 3128944 w 3128944"/>
              <a:gd name="connsiteY2" fmla="*/ 3276580 h 3276580"/>
              <a:gd name="connsiteX3" fmla="*/ 0 w 3128944"/>
              <a:gd name="connsiteY3" fmla="*/ 3276580 h 3276580"/>
              <a:gd name="connsiteX4" fmla="*/ 0 w 3128944"/>
              <a:gd name="connsiteY4" fmla="*/ 0 h 327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44" h="3276580">
                <a:moveTo>
                  <a:pt x="0" y="0"/>
                </a:moveTo>
                <a:lnTo>
                  <a:pt x="3128944" y="0"/>
                </a:lnTo>
                <a:lnTo>
                  <a:pt x="3128944" y="3276580"/>
                </a:lnTo>
                <a:lnTo>
                  <a:pt x="0" y="3276580"/>
                </a:lnTo>
                <a:lnTo>
                  <a:pt x="0" y="0"/>
                </a:lnTo>
                <a:close/>
              </a:path>
            </a:pathLst>
          </a:custGeom>
          <a:solidFill>
            <a:sysClr val="window" lastClr="FFFFFF">
              <a:alpha val="90000"/>
            </a:sysClr>
          </a:solidFill>
          <a:ln w="25400" cap="flat" cmpd="sng" algn="ctr">
            <a:solidFill>
              <a:srgbClr val="000000">
                <a:alpha val="90000"/>
              </a:srgbClr>
            </a:solidFill>
            <a:prstDash val="solid"/>
          </a:ln>
          <a:effectLst/>
        </p:spPr>
        <p:txBody>
          <a:bodyPr lIns="500631" tIns="128016" rIns="72000" bIns="128016" spcCol="1270" anchor="ctr"/>
          <a:lstStyle/>
          <a:p>
            <a:pPr marL="173038" marR="0" lvl="0" indent="-173038" defTabSz="800100" eaLnBrk="1" fontAlgn="auto" latinLnBrk="0" hangingPunct="1">
              <a:lnSpc>
                <a:spcPct val="90000"/>
              </a:lnSpc>
              <a:spcBef>
                <a:spcPts val="0"/>
              </a:spcBef>
              <a:spcAft>
                <a:spcPct val="35000"/>
              </a:spcAft>
              <a:buClrTx/>
              <a:buSzTx/>
              <a:buFont typeface="Arial" pitchFamily="34" charset="0"/>
              <a:buChar char="•"/>
              <a:tabLst/>
              <a:defRPr/>
            </a:pPr>
            <a:r>
              <a:rPr lang="en-GB" sz="1600" b="0" kern="0" dirty="0">
                <a:solidFill>
                  <a:schemeClr val="tx2"/>
                </a:solidFill>
                <a:latin typeface="+mj-lt"/>
                <a:ea typeface="+mj-ea"/>
                <a:cs typeface="+mj-cs"/>
              </a:rPr>
              <a:t>Unusually strong weather events such as floods or extreme droughts, cold or storms </a:t>
            </a:r>
            <a:endParaRPr lang="en-GB" sz="1600" b="0" kern="0" dirty="0" smtClean="0">
              <a:solidFill>
                <a:schemeClr val="tx2"/>
              </a:solidFill>
              <a:latin typeface="+mj-lt"/>
              <a:ea typeface="+mj-ea"/>
              <a:cs typeface="+mj-cs"/>
            </a:endParaRPr>
          </a:p>
          <a:p>
            <a:pPr marL="173038" indent="-173038" defTabSz="800100" eaLnBrk="1" fontAlgn="auto" hangingPunct="1">
              <a:lnSpc>
                <a:spcPct val="90000"/>
              </a:lnSpc>
              <a:spcBef>
                <a:spcPts val="0"/>
              </a:spcBef>
              <a:spcAft>
                <a:spcPct val="35000"/>
              </a:spcAft>
              <a:buFont typeface="Arial" pitchFamily="34" charset="0"/>
              <a:buChar char="•"/>
              <a:defRPr/>
            </a:pPr>
            <a:r>
              <a:rPr lang="en-US" sz="1600" b="0" kern="0" dirty="0" smtClean="0">
                <a:solidFill>
                  <a:schemeClr val="tx2"/>
                </a:solidFill>
                <a:latin typeface="+mj-lt"/>
                <a:ea typeface="+mj-ea"/>
                <a:cs typeface="+mj-cs"/>
              </a:rPr>
              <a:t>Indirect </a:t>
            </a:r>
            <a:r>
              <a:rPr lang="en-US" sz="1600" b="0" kern="0" dirty="0">
                <a:solidFill>
                  <a:schemeClr val="tx2"/>
                </a:solidFill>
                <a:latin typeface="+mj-lt"/>
                <a:ea typeface="+mj-ea"/>
                <a:cs typeface="+mj-cs"/>
              </a:rPr>
              <a:t>link to greenhouse effect: changes in the mean have consequences for the intensity of </a:t>
            </a:r>
            <a:r>
              <a:rPr lang="en-US" sz="1600" b="0" kern="0" dirty="0" smtClean="0">
                <a:solidFill>
                  <a:schemeClr val="tx2"/>
                </a:solidFill>
                <a:latin typeface="+mj-lt"/>
                <a:ea typeface="+mj-ea"/>
                <a:cs typeface="+mj-cs"/>
              </a:rPr>
              <a:t>extremes</a:t>
            </a:r>
          </a:p>
          <a:p>
            <a:pPr marL="173038" marR="0" lvl="0" indent="-173038" defTabSz="800100" eaLnBrk="1" fontAlgn="auto" latinLnBrk="0" hangingPunct="1">
              <a:lnSpc>
                <a:spcPct val="90000"/>
              </a:lnSpc>
              <a:spcBef>
                <a:spcPts val="0"/>
              </a:spcBef>
              <a:spcAft>
                <a:spcPct val="35000"/>
              </a:spcAft>
              <a:buClrTx/>
              <a:buSzTx/>
              <a:buFont typeface="Arial" pitchFamily="34" charset="0"/>
              <a:buChar char="•"/>
              <a:tabLst/>
              <a:defRPr/>
            </a:pPr>
            <a:r>
              <a:rPr lang="en-GB" sz="1600" b="0" kern="0" dirty="0" smtClean="0">
                <a:solidFill>
                  <a:schemeClr val="tx2"/>
                </a:solidFill>
                <a:latin typeface="+mj-lt"/>
                <a:ea typeface="+mj-ea"/>
                <a:cs typeface="+mj-cs"/>
              </a:rPr>
              <a:t>Not </a:t>
            </a:r>
            <a:r>
              <a:rPr lang="en-GB" sz="1600" b="0" kern="0" dirty="0">
                <a:solidFill>
                  <a:schemeClr val="tx2"/>
                </a:solidFill>
                <a:latin typeface="+mj-lt"/>
                <a:ea typeface="+mj-ea"/>
                <a:cs typeface="+mj-cs"/>
              </a:rPr>
              <a:t>“natural disasters” </a:t>
            </a:r>
            <a:r>
              <a:rPr lang="en-GB" sz="1600" b="0" kern="0" dirty="0">
                <a:solidFill>
                  <a:schemeClr val="tx2"/>
                </a:solidFill>
                <a:latin typeface="+mj-lt"/>
                <a:ea typeface="+mj-ea"/>
                <a:cs typeface="+mj-cs"/>
                <a:sym typeface="Wingdings" pitchFamily="2" charset="2"/>
              </a:rPr>
              <a:t></a:t>
            </a:r>
            <a:r>
              <a:rPr lang="en-GB" sz="1600" b="0" kern="0" dirty="0">
                <a:solidFill>
                  <a:schemeClr val="tx2"/>
                </a:solidFill>
                <a:latin typeface="+mj-lt"/>
                <a:ea typeface="+mj-ea"/>
                <a:cs typeface="+mj-cs"/>
              </a:rPr>
              <a:t> man-made aspect! </a:t>
            </a:r>
          </a:p>
        </p:txBody>
      </p:sp>
      <p:sp>
        <p:nvSpPr>
          <p:cNvPr id="32" name="Freihandform 31"/>
          <p:cNvSpPr/>
          <p:nvPr/>
        </p:nvSpPr>
        <p:spPr>
          <a:xfrm>
            <a:off x="981075" y="3190875"/>
            <a:ext cx="3240088" cy="3133725"/>
          </a:xfrm>
          <a:custGeom>
            <a:avLst/>
            <a:gdLst>
              <a:gd name="connsiteX0" fmla="*/ 0 w 2392821"/>
              <a:gd name="connsiteY0" fmla="*/ 0 h 3432718"/>
              <a:gd name="connsiteX1" fmla="*/ 2392821 w 2392821"/>
              <a:gd name="connsiteY1" fmla="*/ 0 h 3432718"/>
              <a:gd name="connsiteX2" fmla="*/ 2392821 w 2392821"/>
              <a:gd name="connsiteY2" fmla="*/ 3432718 h 3432718"/>
              <a:gd name="connsiteX3" fmla="*/ 0 w 2392821"/>
              <a:gd name="connsiteY3" fmla="*/ 3432718 h 3432718"/>
              <a:gd name="connsiteX4" fmla="*/ 0 w 2392821"/>
              <a:gd name="connsiteY4" fmla="*/ 0 h 3432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821" h="3432718">
                <a:moveTo>
                  <a:pt x="0" y="0"/>
                </a:moveTo>
                <a:lnTo>
                  <a:pt x="2392821" y="0"/>
                </a:lnTo>
                <a:lnTo>
                  <a:pt x="2392821" y="3432718"/>
                </a:lnTo>
                <a:lnTo>
                  <a:pt x="0" y="3432718"/>
                </a:lnTo>
                <a:lnTo>
                  <a:pt x="0" y="0"/>
                </a:lnTo>
                <a:close/>
              </a:path>
            </a:pathLst>
          </a:custGeom>
          <a:solidFill>
            <a:sysClr val="window" lastClr="FFFFFF">
              <a:alpha val="90000"/>
            </a:sysClr>
          </a:solidFill>
          <a:ln w="25400" cap="flat" cmpd="sng" algn="ctr">
            <a:solidFill>
              <a:srgbClr val="000000">
                <a:alpha val="90000"/>
              </a:srgbClr>
            </a:solidFill>
            <a:prstDash val="solid"/>
          </a:ln>
          <a:effectLst/>
        </p:spPr>
        <p:txBody>
          <a:bodyPr lIns="382852" tIns="120904" rIns="72000" bIns="120904" spcCol="1270" anchor="ctr"/>
          <a:lstStyle/>
          <a:p>
            <a:pPr marL="173038" marR="0" lvl="0" indent="-173038" defTabSz="800100" eaLnBrk="1" fontAlgn="auto" latinLnBrk="0" hangingPunct="1">
              <a:lnSpc>
                <a:spcPct val="90000"/>
              </a:lnSpc>
              <a:spcBef>
                <a:spcPts val="0"/>
              </a:spcBef>
              <a:spcAft>
                <a:spcPct val="35000"/>
              </a:spcAft>
              <a:buClrTx/>
              <a:buSzTx/>
              <a:buFont typeface="Arial" pitchFamily="34" charset="0"/>
              <a:buChar char="•"/>
              <a:tabLst/>
              <a:defRPr/>
            </a:pPr>
            <a:r>
              <a:rPr lang="en-US" sz="1600" b="0" kern="0" dirty="0">
                <a:solidFill>
                  <a:schemeClr val="tx2"/>
                </a:solidFill>
                <a:latin typeface="+mj-lt"/>
                <a:ea typeface="+mj-ea"/>
                <a:cs typeface="+mj-cs"/>
              </a:rPr>
              <a:t>Changes in the mean state of the climate or its variability over longer periods of </a:t>
            </a:r>
            <a:r>
              <a:rPr lang="en-US" sz="1600" b="0" kern="0" dirty="0" smtClean="0">
                <a:solidFill>
                  <a:schemeClr val="tx2"/>
                </a:solidFill>
                <a:latin typeface="+mj-lt"/>
                <a:ea typeface="+mj-ea"/>
                <a:cs typeface="+mj-cs"/>
              </a:rPr>
              <a:t>time</a:t>
            </a:r>
          </a:p>
          <a:p>
            <a:pPr marL="173038" marR="0" lvl="0" indent="-173038" defTabSz="800100" eaLnBrk="1" fontAlgn="auto" latinLnBrk="0" hangingPunct="1">
              <a:lnSpc>
                <a:spcPct val="90000"/>
              </a:lnSpc>
              <a:spcBef>
                <a:spcPts val="0"/>
              </a:spcBef>
              <a:spcAft>
                <a:spcPct val="35000"/>
              </a:spcAft>
              <a:buClrTx/>
              <a:buSzTx/>
              <a:buFont typeface="Arial" pitchFamily="34" charset="0"/>
              <a:buChar char="•"/>
              <a:tabLst/>
              <a:defRPr/>
            </a:pPr>
            <a:r>
              <a:rPr lang="en-US" sz="1600" b="0" kern="0" dirty="0" smtClean="0">
                <a:solidFill>
                  <a:schemeClr val="tx2"/>
                </a:solidFill>
                <a:latin typeface="+mj-lt"/>
                <a:ea typeface="+mj-ea"/>
                <a:cs typeface="+mj-cs"/>
              </a:rPr>
              <a:t>Direct </a:t>
            </a:r>
            <a:r>
              <a:rPr lang="en-US" sz="1600" b="0" kern="0" dirty="0">
                <a:solidFill>
                  <a:schemeClr val="tx2"/>
                </a:solidFill>
                <a:latin typeface="+mj-lt"/>
                <a:ea typeface="+mj-ea"/>
                <a:cs typeface="+mj-cs"/>
              </a:rPr>
              <a:t>link to greenhouse effect – warming of atmosphere leads to changes in the general trends of temperature, rainfall, etc.</a:t>
            </a:r>
          </a:p>
        </p:txBody>
      </p:sp>
      <p:sp>
        <p:nvSpPr>
          <p:cNvPr id="36" name="Titel 1"/>
          <p:cNvSpPr txBox="1">
            <a:spLocks/>
          </p:cNvSpPr>
          <p:nvPr/>
        </p:nvSpPr>
        <p:spPr bwMode="auto">
          <a:xfrm>
            <a:off x="679155" y="1047236"/>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66700" indent="-266700"/>
            <a:r>
              <a:rPr lang="en-GB" b="0" kern="0" dirty="0" smtClean="0">
                <a:solidFill>
                  <a:schemeClr val="accent2"/>
                </a:solidFill>
              </a:rPr>
              <a:t>II. </a:t>
            </a:r>
            <a:r>
              <a:rPr lang="en-GB" b="0" kern="0" dirty="0" smtClean="0"/>
              <a:t>Climate Change Phenomena, Impacts &amp; Adaptation</a:t>
            </a:r>
          </a:p>
          <a:p>
            <a:pPr marL="266700" indent="-266700"/>
            <a:r>
              <a:rPr lang="en-GB" sz="2000" b="0" kern="0" dirty="0" smtClean="0"/>
              <a:t>– </a:t>
            </a:r>
            <a:r>
              <a:rPr lang="en-US" sz="2000" b="0" kern="0" dirty="0" smtClean="0"/>
              <a:t>Two</a:t>
            </a:r>
            <a:r>
              <a:rPr lang="de-DE" sz="2000" b="0" kern="0" dirty="0" smtClean="0"/>
              <a:t> </a:t>
            </a:r>
            <a:r>
              <a:rPr lang="en-US" sz="2000" b="0" kern="0" dirty="0" smtClean="0"/>
              <a:t>faces of climate change: gradual climate change and </a:t>
            </a:r>
            <a:r>
              <a:rPr lang="de-DE" sz="2000" b="0" kern="0" dirty="0" smtClean="0"/>
              <a:t>extreme </a:t>
            </a:r>
            <a:r>
              <a:rPr lang="en-US" sz="2000" b="0" kern="0" dirty="0" smtClean="0"/>
              <a:t>weather</a:t>
            </a:r>
            <a:r>
              <a:rPr lang="de-DE" sz="2000" b="0" kern="0" dirty="0" smtClean="0"/>
              <a:t> </a:t>
            </a:r>
            <a:r>
              <a:rPr lang="en-US" sz="2000" b="0" kern="0" dirty="0" smtClean="0"/>
              <a:t>events</a:t>
            </a:r>
            <a:r>
              <a:rPr lang="en-GB" sz="2000" b="0" kern="0" dirty="0" smtClean="0"/>
              <a:t> </a:t>
            </a:r>
            <a:endParaRPr lang="de-DE" b="0" kern="0" dirty="0"/>
          </a:p>
        </p:txBody>
      </p:sp>
      <p:sp>
        <p:nvSpPr>
          <p:cNvPr id="40" name="Gewitterblitz 39"/>
          <p:cNvSpPr/>
          <p:nvPr/>
        </p:nvSpPr>
        <p:spPr>
          <a:xfrm>
            <a:off x="4294505" y="2204014"/>
            <a:ext cx="863600" cy="1177870"/>
          </a:xfrm>
          <a:prstGeom prst="lightningBolt">
            <a:avLst/>
          </a:prstGeom>
          <a:solidFill>
            <a:schemeClr val="accent1"/>
          </a:solidFill>
          <a:ln w="762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3614" tIns="233614" rIns="233614" bIns="233614" spcCol="1270" anchor="ctr"/>
          <a:lstStyle/>
          <a:p>
            <a:pPr algn="ctr" defTabSz="977900" fontAlgn="auto">
              <a:lnSpc>
                <a:spcPct val="90000"/>
              </a:lnSpc>
              <a:spcAft>
                <a:spcPct val="35000"/>
              </a:spcAft>
            </a:pPr>
            <a:endParaRPr lang="de-DE" sz="1800" dirty="0">
              <a:solidFill>
                <a:schemeClr val="bg1"/>
              </a:solidFill>
              <a:latin typeface="Arial" pitchFamily="34" charset="0"/>
              <a:cs typeface="Arial"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981" b="9651"/>
          <a:stretch/>
        </p:blipFill>
        <p:spPr bwMode="auto">
          <a:xfrm>
            <a:off x="5219700" y="2232000"/>
            <a:ext cx="3235455"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Freihandform 38"/>
          <p:cNvSpPr/>
          <p:nvPr/>
        </p:nvSpPr>
        <p:spPr>
          <a:xfrm>
            <a:off x="7492621" y="2090233"/>
            <a:ext cx="1397066" cy="1204083"/>
          </a:xfrm>
          <a:custGeom>
            <a:avLst/>
            <a:gdLst>
              <a:gd name="connsiteX0" fmla="*/ 0 w 1595214"/>
              <a:gd name="connsiteY0" fmla="*/ 797607 h 1595214"/>
              <a:gd name="connsiteX1" fmla="*/ 797607 w 1595214"/>
              <a:gd name="connsiteY1" fmla="*/ 0 h 1595214"/>
              <a:gd name="connsiteX2" fmla="*/ 1595214 w 1595214"/>
              <a:gd name="connsiteY2" fmla="*/ 797607 h 1595214"/>
              <a:gd name="connsiteX3" fmla="*/ 797607 w 1595214"/>
              <a:gd name="connsiteY3" fmla="*/ 1595214 h 1595214"/>
              <a:gd name="connsiteX4" fmla="*/ 0 w 1595214"/>
              <a:gd name="connsiteY4" fmla="*/ 797607 h 1595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214" h="1595214">
                <a:moveTo>
                  <a:pt x="0" y="797607"/>
                </a:moveTo>
                <a:cubicBezTo>
                  <a:pt x="0" y="357101"/>
                  <a:pt x="357101" y="0"/>
                  <a:pt x="797607" y="0"/>
                </a:cubicBezTo>
                <a:cubicBezTo>
                  <a:pt x="1238113" y="0"/>
                  <a:pt x="1595214" y="357101"/>
                  <a:pt x="1595214" y="797607"/>
                </a:cubicBezTo>
                <a:cubicBezTo>
                  <a:pt x="1595214" y="1238113"/>
                  <a:pt x="1238113" y="1595214"/>
                  <a:pt x="797607" y="1595214"/>
                </a:cubicBezTo>
                <a:cubicBezTo>
                  <a:pt x="357101" y="1595214"/>
                  <a:pt x="0" y="1238113"/>
                  <a:pt x="0" y="797607"/>
                </a:cubicBezTo>
                <a:close/>
              </a:path>
            </a:pathLst>
          </a:custGeom>
          <a:solidFill>
            <a:schemeClr val="accent1"/>
          </a:solidFill>
          <a:ln w="762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3614" tIns="233614" rIns="233614" bIns="233614" spcCol="1270" anchor="ctr"/>
          <a:lstStyle/>
          <a:p>
            <a:pPr algn="ctr" defTabSz="977900" fontAlgn="auto">
              <a:lnSpc>
                <a:spcPct val="90000"/>
              </a:lnSpc>
              <a:spcAft>
                <a:spcPct val="35000"/>
              </a:spcAft>
            </a:pPr>
            <a:r>
              <a:rPr lang="en-GB" sz="1800" dirty="0">
                <a:solidFill>
                  <a:schemeClr val="bg1"/>
                </a:solidFill>
                <a:latin typeface="Arial" pitchFamily="34" charset="0"/>
                <a:cs typeface="Arial" pitchFamily="34" charset="0"/>
              </a:rPr>
              <a:t>Extreme weather</a:t>
            </a:r>
          </a:p>
        </p:txBody>
      </p:sp>
      <p:sp>
        <p:nvSpPr>
          <p:cNvPr id="13" name="Textfeld 12"/>
          <p:cNvSpPr txBox="1"/>
          <p:nvPr/>
        </p:nvSpPr>
        <p:spPr>
          <a:xfrm>
            <a:off x="5219700" y="2983478"/>
            <a:ext cx="1440808" cy="200055"/>
          </a:xfrm>
          <a:prstGeom prst="rect">
            <a:avLst/>
          </a:prstGeom>
          <a:noFill/>
        </p:spPr>
        <p:txBody>
          <a:bodyPr wrap="square" rtlCol="0">
            <a:spAutoFit/>
          </a:bodyPr>
          <a:lstStyle/>
          <a:p>
            <a:r>
              <a:rPr lang="de-DE" sz="700" b="0" dirty="0" smtClean="0">
                <a:solidFill>
                  <a:schemeClr val="tx2"/>
                </a:solidFill>
              </a:rPr>
              <a:t>Chuck Simmons CC BY 2.0</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81075" y="2232000"/>
            <a:ext cx="3240088"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Freihandform 37"/>
          <p:cNvSpPr/>
          <p:nvPr/>
        </p:nvSpPr>
        <p:spPr>
          <a:xfrm>
            <a:off x="488085" y="2115958"/>
            <a:ext cx="1486469" cy="1204083"/>
          </a:xfrm>
          <a:custGeom>
            <a:avLst/>
            <a:gdLst>
              <a:gd name="connsiteX0" fmla="*/ 0 w 1595214"/>
              <a:gd name="connsiteY0" fmla="*/ 797607 h 1595214"/>
              <a:gd name="connsiteX1" fmla="*/ 797607 w 1595214"/>
              <a:gd name="connsiteY1" fmla="*/ 0 h 1595214"/>
              <a:gd name="connsiteX2" fmla="*/ 1595214 w 1595214"/>
              <a:gd name="connsiteY2" fmla="*/ 797607 h 1595214"/>
              <a:gd name="connsiteX3" fmla="*/ 797607 w 1595214"/>
              <a:gd name="connsiteY3" fmla="*/ 1595214 h 1595214"/>
              <a:gd name="connsiteX4" fmla="*/ 0 w 1595214"/>
              <a:gd name="connsiteY4" fmla="*/ 797607 h 1595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214" h="1595214">
                <a:moveTo>
                  <a:pt x="0" y="797607"/>
                </a:moveTo>
                <a:cubicBezTo>
                  <a:pt x="0" y="357101"/>
                  <a:pt x="357101" y="0"/>
                  <a:pt x="797607" y="0"/>
                </a:cubicBezTo>
                <a:cubicBezTo>
                  <a:pt x="1238113" y="0"/>
                  <a:pt x="1595214" y="357101"/>
                  <a:pt x="1595214" y="797607"/>
                </a:cubicBezTo>
                <a:cubicBezTo>
                  <a:pt x="1595214" y="1238113"/>
                  <a:pt x="1238113" y="1595214"/>
                  <a:pt x="797607" y="1595214"/>
                </a:cubicBezTo>
                <a:cubicBezTo>
                  <a:pt x="357101" y="1595214"/>
                  <a:pt x="0" y="1238113"/>
                  <a:pt x="0" y="797607"/>
                </a:cubicBezTo>
                <a:close/>
              </a:path>
            </a:pathLst>
          </a:custGeom>
          <a:solidFill>
            <a:schemeClr val="accent1"/>
          </a:solidFill>
          <a:ln w="762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3614" tIns="233614" rIns="233614" bIns="233614" spcCol="1270" anchor="ctr"/>
          <a:lstStyle/>
          <a:p>
            <a:pPr marL="0" marR="0" lvl="0" indent="0" algn="ctr" defTabSz="977900" eaLnBrk="1" fontAlgn="auto" latinLnBrk="0" hangingPunct="1">
              <a:lnSpc>
                <a:spcPct val="90000"/>
              </a:lnSpc>
              <a:spcBef>
                <a:spcPts val="0"/>
              </a:spcBef>
              <a:spcAft>
                <a:spcPct val="35000"/>
              </a:spcAft>
              <a:buClrTx/>
              <a:buSzTx/>
              <a:buFontTx/>
              <a:buNone/>
              <a:tabLst/>
              <a:defRPr/>
            </a:pPr>
            <a:r>
              <a:rPr lang="en-GB" sz="1800" kern="0" dirty="0">
                <a:solidFill>
                  <a:schemeClr val="bg1"/>
                </a:solidFill>
              </a:rPr>
              <a:t>Gradual climate change</a:t>
            </a:r>
            <a:endParaRPr lang="de-DE" sz="1800" kern="0" dirty="0">
              <a:solidFill>
                <a:schemeClr val="bg1"/>
              </a:solidFill>
            </a:endParaRPr>
          </a:p>
        </p:txBody>
      </p:sp>
      <p:sp>
        <p:nvSpPr>
          <p:cNvPr id="15" name="Textfeld 14"/>
          <p:cNvSpPr txBox="1"/>
          <p:nvPr/>
        </p:nvSpPr>
        <p:spPr>
          <a:xfrm>
            <a:off x="1974555" y="2983477"/>
            <a:ext cx="1440808" cy="200055"/>
          </a:xfrm>
          <a:prstGeom prst="rect">
            <a:avLst/>
          </a:prstGeom>
          <a:noFill/>
        </p:spPr>
        <p:txBody>
          <a:bodyPr wrap="square" rtlCol="0">
            <a:spAutoFit/>
          </a:bodyPr>
          <a:lstStyle/>
          <a:p>
            <a:r>
              <a:rPr lang="de-DE" sz="700" b="0" dirty="0">
                <a:solidFill>
                  <a:schemeClr val="tx2"/>
                </a:solidFill>
              </a:rPr>
              <a:t>Kelly </a:t>
            </a:r>
            <a:r>
              <a:rPr lang="de-DE" sz="700" b="0" dirty="0" err="1">
                <a:solidFill>
                  <a:schemeClr val="tx2"/>
                </a:solidFill>
              </a:rPr>
              <a:t>Sikkema</a:t>
            </a:r>
            <a:r>
              <a:rPr lang="de-DE" sz="700" b="0" dirty="0">
                <a:solidFill>
                  <a:schemeClr val="tx2"/>
                </a:solidFill>
              </a:rPr>
              <a:t> CC0 1.00</a:t>
            </a:r>
            <a:endParaRPr lang="de-DE" sz="700" b="0" dirty="0" smtClean="0">
              <a:solidFill>
                <a:schemeClr val="tx2"/>
              </a:solidFill>
            </a:endParaRPr>
          </a:p>
        </p:txBody>
      </p:sp>
      <p:sp>
        <p:nvSpPr>
          <p:cNvPr id="14" name="Pfeil nach links und rechts 13"/>
          <p:cNvSpPr/>
          <p:nvPr/>
        </p:nvSpPr>
        <p:spPr>
          <a:xfrm>
            <a:off x="3925571" y="4494607"/>
            <a:ext cx="1601469" cy="770972"/>
          </a:xfrm>
          <a:prstGeom prst="lef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72000" tIns="234000" rIns="72000" bIns="234000" anchor="ctr"/>
          <a:lstStyle/>
          <a:p>
            <a:pPr algn="ctr" fontAlgn="auto">
              <a:spcBef>
                <a:spcPts val="0"/>
              </a:spcBef>
              <a:spcAft>
                <a:spcPts val="0"/>
              </a:spcAft>
              <a:defRPr/>
            </a:pPr>
            <a:r>
              <a:rPr lang="en-GB" sz="1600" b="1" dirty="0">
                <a:solidFill>
                  <a:schemeClr val="tx1"/>
                </a:solidFill>
                <a:latin typeface="Arial" pitchFamily="34" charset="0"/>
                <a:cs typeface="Arial" pitchFamily="34" charset="0"/>
              </a:rPr>
              <a:t>Influence</a:t>
            </a:r>
            <a:endParaRPr lang="de-DE" sz="1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6468382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el 1"/>
          <p:cNvSpPr txBox="1">
            <a:spLocks/>
          </p:cNvSpPr>
          <p:nvPr/>
        </p:nvSpPr>
        <p:spPr bwMode="auto">
          <a:xfrm>
            <a:off x="679155" y="1047236"/>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66700" indent="-266700"/>
            <a:r>
              <a:rPr lang="en-GB" b="0" kern="0" dirty="0" smtClean="0">
                <a:solidFill>
                  <a:schemeClr val="accent2"/>
                </a:solidFill>
              </a:rPr>
              <a:t>II. </a:t>
            </a:r>
            <a:r>
              <a:rPr lang="en-GB" b="0" kern="0" dirty="0" smtClean="0"/>
              <a:t>Climate Change Phenomena, Impacts &amp; Adaptation</a:t>
            </a:r>
          </a:p>
          <a:p>
            <a:pPr marL="266700" indent="-266700"/>
            <a:r>
              <a:rPr lang="en-GB" sz="2000" b="0" kern="0" dirty="0" smtClean="0"/>
              <a:t>– </a:t>
            </a:r>
            <a:r>
              <a:rPr lang="en-US" sz="2000" b="0" kern="0" dirty="0"/>
              <a:t>Extreme weather events, climate change and the private sector – global events &amp; challenges</a:t>
            </a:r>
            <a:endParaRPr lang="de-DE" b="0" kern="0"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671" y="2291762"/>
            <a:ext cx="273367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563" y="2663236"/>
            <a:ext cx="279082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228" y="4992252"/>
            <a:ext cx="59436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2680816" y="6234346"/>
            <a:ext cx="6328520" cy="246221"/>
          </a:xfrm>
          <a:prstGeom prst="rect">
            <a:avLst/>
          </a:prstGeom>
          <a:noFill/>
        </p:spPr>
        <p:txBody>
          <a:bodyPr wrap="square" rtlCol="0">
            <a:spAutoFit/>
          </a:bodyPr>
          <a:lstStyle/>
          <a:p>
            <a:r>
              <a:rPr lang="de-DE" sz="1000" b="0" dirty="0" smtClean="0">
                <a:solidFill>
                  <a:schemeClr val="tx2"/>
                </a:solidFill>
              </a:rPr>
              <a:t>Source: </a:t>
            </a:r>
            <a:r>
              <a:rPr lang="de-DE" sz="1000" b="0" dirty="0" err="1" smtClean="0">
                <a:solidFill>
                  <a:schemeClr val="tx2"/>
                </a:solidFill>
              </a:rPr>
              <a:t>Defra</a:t>
            </a:r>
            <a:r>
              <a:rPr lang="de-DE" sz="1000" b="0" dirty="0" smtClean="0">
                <a:solidFill>
                  <a:schemeClr val="tx2"/>
                </a:solidFill>
              </a:rPr>
              <a:t> / </a:t>
            </a:r>
            <a:r>
              <a:rPr lang="de-DE" sz="1000" b="0" dirty="0" err="1" smtClean="0">
                <a:solidFill>
                  <a:schemeClr val="tx2"/>
                </a:solidFill>
              </a:rPr>
              <a:t>Social</a:t>
            </a:r>
            <a:r>
              <a:rPr lang="de-DE" sz="1000" b="0" dirty="0" smtClean="0">
                <a:solidFill>
                  <a:schemeClr val="tx2"/>
                </a:solidFill>
              </a:rPr>
              <a:t> Change UK 2012</a:t>
            </a:r>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33179809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bwMode="auto">
          <a:xfrm>
            <a:off x="679155" y="1047236"/>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66700" indent="-266700"/>
            <a:r>
              <a:rPr lang="en-GB" b="0" kern="0" dirty="0" smtClean="0">
                <a:solidFill>
                  <a:schemeClr val="accent2"/>
                </a:solidFill>
              </a:rPr>
              <a:t>II. </a:t>
            </a:r>
            <a:r>
              <a:rPr lang="en-GB" b="0" kern="0" dirty="0" smtClean="0"/>
              <a:t>Climate Change Phenomena, Impacts &amp; Adaptation</a:t>
            </a:r>
          </a:p>
          <a:p>
            <a:pPr marL="266700" indent="-266700"/>
            <a:r>
              <a:rPr lang="en-GB" sz="2000" b="0" kern="0" dirty="0" smtClean="0"/>
              <a:t>– </a:t>
            </a:r>
            <a:r>
              <a:rPr lang="en-US" sz="2000" b="0" kern="0" dirty="0"/>
              <a:t>Businesses expect impacts of climate change to matter greatly </a:t>
            </a:r>
            <a:endParaRPr lang="de-DE" b="0" kern="0" dirty="0"/>
          </a:p>
        </p:txBody>
      </p:sp>
      <p:sp>
        <p:nvSpPr>
          <p:cNvPr id="14" name="Pfeil nach rechts 13"/>
          <p:cNvSpPr/>
          <p:nvPr/>
        </p:nvSpPr>
        <p:spPr>
          <a:xfrm>
            <a:off x="806450" y="5303956"/>
            <a:ext cx="793750" cy="998537"/>
          </a:xfrm>
          <a:prstGeom prst="rightArrow">
            <a:avLst/>
          </a:prstGeom>
          <a:solidFill>
            <a:schemeClr val="accent2"/>
          </a:solidFill>
          <a:ln w="762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3614" tIns="233614" rIns="233614" bIns="233614" spcCol="1270" anchor="ctr"/>
          <a:lstStyle/>
          <a:p>
            <a:pPr algn="ctr" defTabSz="977900" fontAlgn="auto">
              <a:lnSpc>
                <a:spcPct val="90000"/>
              </a:lnSpc>
              <a:spcAft>
                <a:spcPct val="35000"/>
              </a:spcAft>
            </a:pPr>
            <a:endParaRPr lang="de-DE" sz="1800">
              <a:solidFill>
                <a:schemeClr val="bg1"/>
              </a:solidFill>
              <a:latin typeface="Arial" pitchFamily="34" charset="0"/>
              <a:cs typeface="Arial" pitchFamily="34" charset="0"/>
            </a:endParaRPr>
          </a:p>
        </p:txBody>
      </p:sp>
      <p:sp>
        <p:nvSpPr>
          <p:cNvPr id="15" name="Textfeld 1"/>
          <p:cNvSpPr txBox="1">
            <a:spLocks noChangeArrowheads="1"/>
          </p:cNvSpPr>
          <p:nvPr/>
        </p:nvSpPr>
        <p:spPr bwMode="auto">
          <a:xfrm>
            <a:off x="1600200" y="5308679"/>
            <a:ext cx="77882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de-DE" altLang="de-DE" sz="1600" b="0" dirty="0">
                <a:solidFill>
                  <a:srgbClr val="4B4B4B"/>
                </a:solidFill>
                <a:latin typeface="Arial" pitchFamily="34" charset="0"/>
              </a:rPr>
              <a:t>Other </a:t>
            </a:r>
            <a:r>
              <a:rPr lang="en-GB" altLang="de-DE" sz="1600" b="0" dirty="0" smtClean="0">
                <a:solidFill>
                  <a:srgbClr val="4B4B4B"/>
                </a:solidFill>
                <a:latin typeface="Arial" pitchFamily="34" charset="0"/>
              </a:rPr>
              <a:t>risks</a:t>
            </a:r>
            <a:r>
              <a:rPr lang="de-DE" altLang="de-DE" sz="1600" b="0" dirty="0" smtClean="0">
                <a:solidFill>
                  <a:srgbClr val="4B4B4B"/>
                </a:solidFill>
                <a:latin typeface="Arial" pitchFamily="34" charset="0"/>
              </a:rPr>
              <a:t> </a:t>
            </a:r>
            <a:r>
              <a:rPr lang="en-US" altLang="de-DE" sz="1600" b="0" dirty="0" smtClean="0">
                <a:solidFill>
                  <a:srgbClr val="4B4B4B"/>
                </a:solidFill>
                <a:latin typeface="Arial" pitchFamily="34" charset="0"/>
              </a:rPr>
              <a:t>mentioned include </a:t>
            </a:r>
            <a:r>
              <a:rPr lang="en-GB" altLang="de-DE" sz="1600" b="0" dirty="0" smtClean="0">
                <a:solidFill>
                  <a:srgbClr val="4B4B4B"/>
                </a:solidFill>
                <a:latin typeface="Arial" pitchFamily="34" charset="0"/>
              </a:rPr>
              <a:t>transportation </a:t>
            </a:r>
            <a:r>
              <a:rPr lang="en-GB" altLang="de-DE" sz="1600" b="0" dirty="0">
                <a:solidFill>
                  <a:srgbClr val="4B4B4B"/>
                </a:solidFill>
                <a:latin typeface="Arial" pitchFamily="34" charset="0"/>
              </a:rPr>
              <a:t>risks, deterioration of water quality, decreased agricultural productivity, risk of flood, drought, impacts on coastal resources, food security, threats to ecosystem and biodiversity</a:t>
            </a:r>
            <a:endParaRPr lang="de-DE" altLang="de-DE" sz="1600" b="0" dirty="0">
              <a:solidFill>
                <a:srgbClr val="4B4B4B"/>
              </a:solidFill>
              <a:latin typeface="Arial" pitchFamily="34" charset="0"/>
            </a:endParaRPr>
          </a:p>
          <a:p>
            <a:pPr eaLnBrk="1" hangingPunct="1"/>
            <a:endParaRPr lang="en-GB" altLang="de-DE" sz="1800" dirty="0">
              <a:solidFill>
                <a:srgbClr val="4B4B4B"/>
              </a:solidFill>
              <a:latin typeface="Arial" pitchFamily="34" charset="0"/>
            </a:endParaRPr>
          </a:p>
        </p:txBody>
      </p:sp>
      <p:graphicFrame>
        <p:nvGraphicFramePr>
          <p:cNvPr id="17" name="Diagramm 4"/>
          <p:cNvGraphicFramePr>
            <a:graphicFrameLocks/>
          </p:cNvGraphicFramePr>
          <p:nvPr>
            <p:extLst>
              <p:ext uri="{D42A27DB-BD31-4B8C-83A1-F6EECF244321}">
                <p14:modId xmlns:p14="http://schemas.microsoft.com/office/powerpoint/2010/main" val="2564580686"/>
              </p:ext>
            </p:extLst>
          </p:nvPr>
        </p:nvGraphicFramePr>
        <p:xfrm>
          <a:off x="1049402" y="2053862"/>
          <a:ext cx="7035505" cy="2980025"/>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hteck 8"/>
          <p:cNvSpPr>
            <a:spLocks noChangeArrowheads="1"/>
          </p:cNvSpPr>
          <p:nvPr/>
        </p:nvSpPr>
        <p:spPr bwMode="auto">
          <a:xfrm>
            <a:off x="1600200" y="2933700"/>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de-DE" sz="1600" dirty="0">
                <a:solidFill>
                  <a:srgbClr val="007CA8"/>
                </a:solidFill>
                <a:latin typeface="Arial" pitchFamily="34" charset="0"/>
              </a:rPr>
              <a:t>Increasing cost for input materials</a:t>
            </a:r>
            <a:endParaRPr lang="de-DE" altLang="de-DE" sz="1600" dirty="0">
              <a:solidFill>
                <a:srgbClr val="007CA8"/>
              </a:solidFill>
              <a:latin typeface="Arial" pitchFamily="34" charset="0"/>
            </a:endParaRPr>
          </a:p>
        </p:txBody>
      </p:sp>
      <p:sp>
        <p:nvSpPr>
          <p:cNvPr id="2" name="Rechteck 1"/>
          <p:cNvSpPr/>
          <p:nvPr/>
        </p:nvSpPr>
        <p:spPr>
          <a:xfrm>
            <a:off x="5996791" y="6293564"/>
            <a:ext cx="2105063" cy="246221"/>
          </a:xfrm>
          <a:prstGeom prst="rect">
            <a:avLst/>
          </a:prstGeom>
        </p:spPr>
        <p:txBody>
          <a:bodyPr wrap="none">
            <a:spAutoFit/>
          </a:bodyPr>
          <a:lstStyle/>
          <a:p>
            <a:r>
              <a:rPr lang="de-DE" altLang="de-DE" sz="1000" b="0" dirty="0" err="1" smtClean="0">
                <a:solidFill>
                  <a:srgbClr val="4B4B4B"/>
                </a:solidFill>
                <a:latin typeface="Arial" pitchFamily="34" charset="0"/>
              </a:rPr>
              <a:t>Souce</a:t>
            </a:r>
            <a:r>
              <a:rPr lang="de-DE" altLang="de-DE" sz="1000" b="0" dirty="0" smtClean="0">
                <a:solidFill>
                  <a:srgbClr val="4B4B4B"/>
                </a:solidFill>
                <a:latin typeface="Arial" pitchFamily="34" charset="0"/>
              </a:rPr>
              <a:t>: UN Global Compact 2011</a:t>
            </a:r>
            <a:endParaRPr lang="en-US" sz="1000" dirty="0"/>
          </a:p>
        </p:txBody>
      </p:sp>
      <p:sp>
        <p:nvSpPr>
          <p:cNvPr id="3" name="Fußzeilenplatzhalter 2"/>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172965903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679155" y="1057835"/>
            <a:ext cx="7776000" cy="844569"/>
          </a:xfrm>
          <a:prstGeom prst="rect">
            <a:avLst/>
          </a:prstGeom>
        </p:spPr>
        <p:txBody>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chemeClr val="accent2"/>
                </a:solidFill>
              </a:rPr>
              <a:t>II. </a:t>
            </a:r>
            <a:r>
              <a:rPr lang="en-GB" b="0" kern="0" dirty="0" smtClean="0"/>
              <a:t>Climate Change Phenomena, Impacts &amp; Adaptation</a:t>
            </a:r>
            <a:br>
              <a:rPr lang="en-GB" b="0" kern="0" dirty="0" smtClean="0"/>
            </a:br>
            <a:r>
              <a:rPr lang="en-GB" sz="2000" b="0" kern="0" dirty="0" smtClean="0"/>
              <a:t>– The business logic behind adaptation</a:t>
            </a:r>
            <a:endParaRPr lang="en-GB" sz="2000" b="0" kern="0" dirty="0"/>
          </a:p>
        </p:txBody>
      </p:sp>
      <p:grpSp>
        <p:nvGrpSpPr>
          <p:cNvPr id="10" name="Gruppieren 9"/>
          <p:cNvGrpSpPr/>
          <p:nvPr/>
        </p:nvGrpSpPr>
        <p:grpSpPr>
          <a:xfrm>
            <a:off x="679155" y="2113922"/>
            <a:ext cx="7673847" cy="3625385"/>
            <a:chOff x="3220" y="687182"/>
            <a:chExt cx="6878563" cy="3218038"/>
          </a:xfrm>
        </p:grpSpPr>
        <p:sp>
          <p:nvSpPr>
            <p:cNvPr id="11" name="Rechteck 10"/>
            <p:cNvSpPr/>
            <p:nvPr/>
          </p:nvSpPr>
          <p:spPr>
            <a:xfrm>
              <a:off x="2418882" y="687182"/>
              <a:ext cx="2271026" cy="3218038"/>
            </a:xfrm>
            <a:prstGeom prst="rect">
              <a:avLst/>
            </a:prstGeom>
            <a:solidFill>
              <a:srgbClr val="9CBC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 name="Rechteck 11"/>
            <p:cNvSpPr/>
            <p:nvPr/>
          </p:nvSpPr>
          <p:spPr>
            <a:xfrm>
              <a:off x="4689908" y="687182"/>
              <a:ext cx="2180970" cy="3218038"/>
            </a:xfrm>
            <a:prstGeom prst="rect">
              <a:avLst/>
            </a:prstGeom>
            <a:solidFill>
              <a:srgbClr val="007CA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 name="Rechteck 15"/>
            <p:cNvSpPr/>
            <p:nvPr/>
          </p:nvSpPr>
          <p:spPr>
            <a:xfrm>
              <a:off x="3220" y="687182"/>
              <a:ext cx="2417668" cy="3218038"/>
            </a:xfrm>
            <a:prstGeom prst="rect">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 name="Form 17"/>
            <p:cNvSpPr/>
            <p:nvPr/>
          </p:nvSpPr>
          <p:spPr>
            <a:xfrm>
              <a:off x="498022" y="1045700"/>
              <a:ext cx="6157385" cy="2455222"/>
            </a:xfrm>
            <a:prstGeom prst="swooshArrow">
              <a:avLst>
                <a:gd name="adj1" fmla="val 22491"/>
                <a:gd name="adj2" fmla="val 23208"/>
              </a:avLst>
            </a:prstGeom>
            <a:solidFill>
              <a:schemeClr val="bg1">
                <a:lumMod val="75000"/>
              </a:schemeClr>
            </a:solidFill>
            <a:ln>
              <a:noFill/>
            </a:ln>
            <a:effectLst/>
          </p:spPr>
        </p:sp>
        <p:sp>
          <p:nvSpPr>
            <p:cNvPr id="19" name="Textfeld 18"/>
            <p:cNvSpPr txBox="1"/>
            <p:nvPr/>
          </p:nvSpPr>
          <p:spPr>
            <a:xfrm>
              <a:off x="3220" y="1352600"/>
              <a:ext cx="2440625" cy="84690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chemeClr val="tx2"/>
                  </a:solidFill>
                  <a:latin typeface="+mj-lt"/>
                  <a:ea typeface="+mj-ea"/>
                  <a:cs typeface="+mj-cs"/>
                </a:rPr>
                <a:t>Ensuring BUSINESS CONTINUITY by </a:t>
              </a:r>
              <a:r>
                <a:rPr lang="en-US" sz="1400" kern="0" dirty="0" smtClean="0">
                  <a:solidFill>
                    <a:schemeClr val="tx2"/>
                  </a:solidFill>
                  <a:latin typeface="+mj-lt"/>
                  <a:ea typeface="+mj-ea"/>
                  <a:cs typeface="+mj-cs"/>
                </a:rPr>
                <a:t/>
              </a:r>
              <a:br>
                <a:rPr lang="en-US" sz="1400" kern="0" dirty="0" smtClean="0">
                  <a:solidFill>
                    <a:schemeClr val="tx2"/>
                  </a:solidFill>
                  <a:latin typeface="+mj-lt"/>
                  <a:ea typeface="+mj-ea"/>
                  <a:cs typeface="+mj-cs"/>
                </a:rPr>
              </a:br>
              <a:r>
                <a:rPr lang="en-US" sz="1400" kern="0" dirty="0" smtClean="0">
                  <a:solidFill>
                    <a:schemeClr val="tx2"/>
                  </a:solidFill>
                  <a:latin typeface="+mj-lt"/>
                  <a:ea typeface="+mj-ea"/>
                  <a:cs typeface="+mj-cs"/>
                </a:rPr>
                <a:t>MANAGING THE RISKS of climate change</a:t>
              </a:r>
              <a:endParaRPr lang="en-US" sz="1400" kern="0" dirty="0">
                <a:solidFill>
                  <a:schemeClr val="tx2"/>
                </a:solidFill>
                <a:latin typeface="+mj-lt"/>
                <a:ea typeface="+mj-ea"/>
                <a:cs typeface="+mj-cs"/>
              </a:endParaRPr>
            </a:p>
          </p:txBody>
        </p:sp>
        <p:sp>
          <p:nvSpPr>
            <p:cNvPr id="20" name="Textfeld 19"/>
            <p:cNvSpPr txBox="1"/>
            <p:nvPr/>
          </p:nvSpPr>
          <p:spPr>
            <a:xfrm>
              <a:off x="4694397" y="2425233"/>
              <a:ext cx="2187386" cy="1038141"/>
            </a:xfrm>
            <a:prstGeom prst="rect">
              <a:avLst/>
            </a:prstGeom>
            <a:noFill/>
          </p:spPr>
          <p:txBody>
            <a:bodyPr wrap="square" rtlCol="0">
              <a:spAutoFit/>
            </a:bodyPr>
            <a:lstStyle/>
            <a:p>
              <a:pPr algn="ctr" eaLnBrk="1" fontAlgn="auto" hangingPunct="1">
                <a:spcBef>
                  <a:spcPts val="0"/>
                </a:spcBef>
                <a:spcAft>
                  <a:spcPts val="0"/>
                </a:spcAft>
                <a:defRPr/>
              </a:pPr>
              <a:r>
                <a:rPr lang="en-US" sz="1400" kern="0" dirty="0">
                  <a:solidFill>
                    <a:schemeClr val="bg1"/>
                  </a:solidFill>
                  <a:latin typeface="+mj-lt"/>
                  <a:ea typeface="+mj-ea"/>
                  <a:cs typeface="+mj-cs"/>
                </a:rPr>
                <a:t>Creating BUSINESS OPPORTUNITIES from climate change through</a:t>
              </a:r>
              <a:br>
                <a:rPr lang="en-US" sz="1400" kern="0" dirty="0">
                  <a:solidFill>
                    <a:schemeClr val="bg1"/>
                  </a:solidFill>
                  <a:latin typeface="+mj-lt"/>
                  <a:ea typeface="+mj-ea"/>
                  <a:cs typeface="+mj-cs"/>
                </a:rPr>
              </a:br>
              <a:r>
                <a:rPr lang="en-US" sz="1400" kern="0" dirty="0">
                  <a:solidFill>
                    <a:schemeClr val="bg1"/>
                  </a:solidFill>
                  <a:latin typeface="+mj-lt"/>
                  <a:ea typeface="+mj-ea"/>
                  <a:cs typeface="+mj-cs"/>
                </a:rPr>
                <a:t>NEW PRODUCTS &amp; SERVICES</a:t>
              </a:r>
            </a:p>
          </p:txBody>
        </p:sp>
        <p:sp>
          <p:nvSpPr>
            <p:cNvPr id="21" name="Textfeld 20"/>
            <p:cNvSpPr txBox="1"/>
            <p:nvPr/>
          </p:nvSpPr>
          <p:spPr>
            <a:xfrm rot="20881571">
              <a:off x="1784977" y="1820083"/>
              <a:ext cx="4028515" cy="327834"/>
            </a:xfrm>
            <a:prstGeom prst="rect">
              <a:avLst/>
            </a:prstGeom>
            <a:noFill/>
            <a:scene3d>
              <a:camera prst="orthographicFront"/>
              <a:lightRig rig="threePt" dir="t"/>
            </a:scene3d>
            <a:sp3d/>
          </p:spPr>
          <p:txBody>
            <a:bodyPr wrap="square" rtlCol="0">
              <a:spAutoFit/>
              <a:flatTx/>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800" kern="0" dirty="0">
                  <a:solidFill>
                    <a:schemeClr val="tx2"/>
                  </a:solidFill>
                  <a:latin typeface="+mj-lt"/>
                  <a:ea typeface="+mj-ea"/>
                  <a:cs typeface="+mj-cs"/>
                </a:rPr>
                <a:t>CLIMATE CHANGE ADAPTATION</a:t>
              </a:r>
            </a:p>
          </p:txBody>
        </p:sp>
        <p:pic>
          <p:nvPicPr>
            <p:cNvPr id="22" name="Picture 3" descr="C:\Program Files\Microsoft Office\MEDIA\CAGCAT10\j0293828.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19198" y="2299033"/>
              <a:ext cx="645013" cy="665418"/>
            </a:xfrm>
            <a:prstGeom prst="rect">
              <a:avLst/>
            </a:prstGeom>
            <a:noFill/>
          </p:spPr>
        </p:pic>
        <p:sp>
          <p:nvSpPr>
            <p:cNvPr id="23" name="Ellipse 22"/>
            <p:cNvSpPr/>
            <p:nvPr/>
          </p:nvSpPr>
          <p:spPr>
            <a:xfrm>
              <a:off x="5296026" y="748982"/>
              <a:ext cx="396999" cy="356905"/>
            </a:xfrm>
            <a:prstGeom prst="ellipse">
              <a:avLst/>
            </a:prstGeom>
            <a:solidFill>
              <a:schemeClr val="bg1">
                <a:lumMod val="75000"/>
              </a:schemeClr>
            </a:solidFill>
            <a:ln w="9525"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a:t>
              </a:r>
            </a:p>
          </p:txBody>
        </p:sp>
        <p:sp>
          <p:nvSpPr>
            <p:cNvPr id="24" name="Ellipse 23"/>
            <p:cNvSpPr/>
            <p:nvPr/>
          </p:nvSpPr>
          <p:spPr>
            <a:xfrm>
              <a:off x="5268508" y="1111700"/>
              <a:ext cx="288109" cy="241432"/>
            </a:xfrm>
            <a:prstGeom prst="ellipse">
              <a:avLst/>
            </a:prstGeom>
            <a:solidFill>
              <a:schemeClr val="bg1">
                <a:lumMod val="75000"/>
              </a:schemeClr>
            </a:solidFill>
            <a:ln w="9525"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a:t>
              </a:r>
            </a:p>
          </p:txBody>
        </p:sp>
        <p:sp>
          <p:nvSpPr>
            <p:cNvPr id="25" name="Ellipse 24"/>
            <p:cNvSpPr/>
            <p:nvPr/>
          </p:nvSpPr>
          <p:spPr>
            <a:xfrm>
              <a:off x="4797152" y="811664"/>
              <a:ext cx="498873" cy="475550"/>
            </a:xfrm>
            <a:prstGeom prst="ellipse">
              <a:avLst/>
            </a:prstGeom>
            <a:solidFill>
              <a:schemeClr val="bg1">
                <a:lumMod val="75000"/>
              </a:schemeClr>
            </a:solidFill>
            <a:ln w="9525" cap="flat" cmpd="sng" algn="ctr">
              <a:no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200" b="0" kern="0" dirty="0" smtClean="0">
                  <a:solidFill>
                    <a:schemeClr val="accent6">
                      <a:lumMod val="50000"/>
                    </a:schemeClr>
                  </a:solidFill>
                  <a:latin typeface="Calibri"/>
                  <a:cs typeface="Arial" panose="020B0604020202020204" pitchFamily="34" charset="0"/>
                </a:rPr>
                <a:t>$$</a:t>
              </a:r>
              <a:endParaRPr kumimoji="0" lang="de-DE" sz="1200" b="0" i="0" u="none" strike="noStrike" kern="0" cap="none" spc="0" normalizeH="0" baseline="0" noProof="0" dirty="0" smtClean="0">
                <a:ln>
                  <a:noFill/>
                </a:ln>
                <a:solidFill>
                  <a:schemeClr val="accent6">
                    <a:lumMod val="50000"/>
                  </a:schemeClr>
                </a:solidFill>
                <a:effectLst/>
                <a:uLnTx/>
                <a:uFillTx/>
                <a:latin typeface="Calibri"/>
                <a:ea typeface="+mn-ea"/>
                <a:cs typeface="Arial" panose="020B0604020202020204" pitchFamily="34" charset="0"/>
              </a:endParaRPr>
            </a:p>
          </p:txBody>
        </p:sp>
        <p:pic>
          <p:nvPicPr>
            <p:cNvPr id="26" name="Picture 2" descr="https://openclipart.org/image/300px/svg_to_png/202633/141220608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908" y="2918846"/>
              <a:ext cx="219058" cy="73019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1" descr="https://openclipart.org/image/300px/svg_to_png/168993/13324180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7074" y="3242231"/>
              <a:ext cx="615168" cy="459326"/>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28" name="Picture 8" descr="https://openclipart.org/image/300px/svg_to_png/539/ryanlerch-umbrella-outli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852" y="3044796"/>
              <a:ext cx="480923" cy="510981"/>
            </a:xfrm>
            <a:prstGeom prst="rect">
              <a:avLst/>
            </a:prstGeom>
            <a:noFill/>
            <a:extLst>
              <a:ext uri="{909E8E84-426E-40DD-AFC4-6F175D3DCCD1}">
                <a14:hiddenFill xmlns:a14="http://schemas.microsoft.com/office/drawing/2010/main">
                  <a:solidFill>
                    <a:srgbClr val="FFFFFF"/>
                  </a:solidFill>
                </a14:hiddenFill>
              </a:ext>
            </a:extLst>
          </p:spPr>
        </p:pic>
        <p:sp>
          <p:nvSpPr>
            <p:cNvPr id="29" name="Textfeld 28"/>
            <p:cNvSpPr txBox="1"/>
            <p:nvPr/>
          </p:nvSpPr>
          <p:spPr>
            <a:xfrm>
              <a:off x="2520011" y="2425233"/>
              <a:ext cx="2113406" cy="1229377"/>
            </a:xfrm>
            <a:prstGeom prst="rect">
              <a:avLst/>
            </a:prstGeom>
            <a:noFill/>
          </p:spPr>
          <p:txBody>
            <a:bodyPr wrap="square" rtlCol="0">
              <a:spAutoFit/>
            </a:bodyPr>
            <a:lstStyle/>
            <a:p>
              <a:pPr algn="ctr" eaLnBrk="1" fontAlgn="auto" hangingPunct="1">
                <a:spcBef>
                  <a:spcPts val="0"/>
                </a:spcBef>
                <a:spcAft>
                  <a:spcPts val="0"/>
                </a:spcAft>
                <a:defRPr/>
              </a:pPr>
              <a:r>
                <a:rPr lang="de-DE" sz="1400" kern="0" dirty="0" err="1">
                  <a:solidFill>
                    <a:schemeClr val="tx2"/>
                  </a:solidFill>
                  <a:latin typeface="+mj-lt"/>
                  <a:ea typeface="+mj-ea"/>
                  <a:cs typeface="+mj-cs"/>
                </a:rPr>
                <a:t>Creating</a:t>
              </a:r>
              <a:r>
                <a:rPr lang="de-DE" sz="1400" kern="0" dirty="0">
                  <a:solidFill>
                    <a:schemeClr val="tx2"/>
                  </a:solidFill>
                  <a:latin typeface="+mj-lt"/>
                  <a:ea typeface="+mj-ea"/>
                  <a:cs typeface="+mj-cs"/>
                </a:rPr>
                <a:t> COMPETITIVE ADVANTAGE </a:t>
              </a:r>
              <a:r>
                <a:rPr lang="de-DE" sz="1400" kern="0" dirty="0" err="1">
                  <a:solidFill>
                    <a:schemeClr val="tx2"/>
                  </a:solidFill>
                  <a:latin typeface="+mj-lt"/>
                  <a:ea typeface="+mj-ea"/>
                  <a:cs typeface="+mj-cs"/>
                </a:rPr>
                <a:t>through</a:t>
              </a:r>
              <a:r>
                <a:rPr lang="de-DE" sz="1400" kern="0" dirty="0">
                  <a:solidFill>
                    <a:schemeClr val="tx2"/>
                  </a:solidFill>
                  <a:latin typeface="+mj-lt"/>
                  <a:ea typeface="+mj-ea"/>
                  <a:cs typeface="+mj-cs"/>
                </a:rPr>
                <a:t> positive </a:t>
              </a:r>
              <a:r>
                <a:rPr lang="de-DE" sz="1400" kern="0" dirty="0" err="1">
                  <a:solidFill>
                    <a:schemeClr val="tx2"/>
                  </a:solidFill>
                  <a:latin typeface="+mj-lt"/>
                  <a:ea typeface="+mj-ea"/>
                  <a:cs typeface="+mj-cs"/>
                </a:rPr>
                <a:t>side-effects</a:t>
              </a:r>
              <a:r>
                <a:rPr lang="de-DE" sz="1400" kern="0" dirty="0">
                  <a:solidFill>
                    <a:schemeClr val="tx2"/>
                  </a:solidFill>
                  <a:latin typeface="+mj-lt"/>
                  <a:ea typeface="+mj-ea"/>
                  <a:cs typeface="+mj-cs"/>
                </a:rPr>
                <a:t> of </a:t>
              </a:r>
              <a:r>
                <a:rPr lang="de-DE" sz="1400" kern="0" dirty="0" err="1" smtClean="0">
                  <a:solidFill>
                    <a:schemeClr val="tx2"/>
                  </a:solidFill>
                  <a:latin typeface="+mj-lt"/>
                  <a:ea typeface="+mj-ea"/>
                  <a:cs typeface="+mj-cs"/>
                </a:rPr>
                <a:t>adaptation</a:t>
              </a:r>
              <a:r>
                <a:rPr lang="de-DE" sz="1400" kern="0" dirty="0" smtClean="0">
                  <a:solidFill>
                    <a:schemeClr val="tx2"/>
                  </a:solidFill>
                  <a:latin typeface="+mj-lt"/>
                  <a:ea typeface="+mj-ea"/>
                  <a:cs typeface="+mj-cs"/>
                </a:rPr>
                <a:t> </a:t>
              </a:r>
              <a:r>
                <a:rPr lang="de-DE" sz="1400" kern="0" dirty="0" err="1" smtClean="0">
                  <a:solidFill>
                    <a:schemeClr val="tx2"/>
                  </a:solidFill>
                  <a:latin typeface="+mj-lt"/>
                  <a:ea typeface="+mj-ea"/>
                  <a:cs typeface="+mj-cs"/>
                </a:rPr>
                <a:t>measures</a:t>
              </a:r>
              <a:r>
                <a:rPr lang="de-DE" sz="1400" kern="0" dirty="0" smtClean="0">
                  <a:solidFill>
                    <a:schemeClr val="tx2"/>
                  </a:solidFill>
                  <a:latin typeface="+mj-lt"/>
                  <a:ea typeface="+mj-ea"/>
                  <a:cs typeface="+mj-cs"/>
                </a:rPr>
                <a:t>, (e.g</a:t>
              </a:r>
              <a:r>
                <a:rPr lang="de-DE" sz="1400" kern="0" dirty="0">
                  <a:solidFill>
                    <a:schemeClr val="tx2"/>
                  </a:solidFill>
                  <a:latin typeface="+mj-lt"/>
                  <a:ea typeface="+mj-ea"/>
                  <a:cs typeface="+mj-cs"/>
                </a:rPr>
                <a:t>.  </a:t>
              </a:r>
              <a:r>
                <a:rPr lang="de-DE" sz="1400" kern="0" dirty="0" err="1">
                  <a:solidFill>
                    <a:schemeClr val="tx2"/>
                  </a:solidFill>
                  <a:latin typeface="+mj-lt"/>
                  <a:ea typeface="+mj-ea"/>
                  <a:cs typeface="+mj-cs"/>
                </a:rPr>
                <a:t>by</a:t>
              </a:r>
              <a:r>
                <a:rPr lang="de-DE" sz="1400" kern="0" dirty="0">
                  <a:solidFill>
                    <a:schemeClr val="tx2"/>
                  </a:solidFill>
                  <a:latin typeface="+mj-lt"/>
                  <a:ea typeface="+mj-ea"/>
                  <a:cs typeface="+mj-cs"/>
                </a:rPr>
                <a:t> </a:t>
              </a:r>
              <a:r>
                <a:rPr lang="en-GB" altLang="de-DE" sz="1400" kern="0" dirty="0">
                  <a:solidFill>
                    <a:schemeClr val="tx2"/>
                  </a:solidFill>
                  <a:latin typeface="+mj-lt"/>
                  <a:ea typeface="+mj-ea"/>
                  <a:cs typeface="+mj-cs"/>
                </a:rPr>
                <a:t>increasing </a:t>
              </a:r>
              <a:r>
                <a:rPr lang="en-GB" altLang="de-DE" sz="1400" kern="0" dirty="0" smtClean="0">
                  <a:solidFill>
                    <a:schemeClr val="tx2"/>
                  </a:solidFill>
                  <a:latin typeface="+mj-lt"/>
                  <a:ea typeface="+mj-ea"/>
                  <a:cs typeface="+mj-cs"/>
                </a:rPr>
                <a:t/>
              </a:r>
              <a:br>
                <a:rPr lang="en-GB" altLang="de-DE" sz="1400" kern="0" dirty="0" smtClean="0">
                  <a:solidFill>
                    <a:schemeClr val="tx2"/>
                  </a:solidFill>
                  <a:latin typeface="+mj-lt"/>
                  <a:ea typeface="+mj-ea"/>
                  <a:cs typeface="+mj-cs"/>
                </a:rPr>
              </a:br>
              <a:r>
                <a:rPr lang="en-GB" altLang="de-DE" sz="1400" kern="0" dirty="0" smtClean="0">
                  <a:solidFill>
                    <a:schemeClr val="tx2"/>
                  </a:solidFill>
                  <a:latin typeface="+mj-lt"/>
                  <a:ea typeface="+mj-ea"/>
                  <a:cs typeface="+mj-cs"/>
                </a:rPr>
                <a:t>water use efficiency)</a:t>
              </a:r>
              <a:endParaRPr lang="de-DE" sz="1400" kern="0" dirty="0">
                <a:solidFill>
                  <a:schemeClr val="tx2"/>
                </a:solidFill>
                <a:latin typeface="+mj-lt"/>
                <a:ea typeface="+mj-ea"/>
                <a:cs typeface="+mj-cs"/>
              </a:endParaRPr>
            </a:p>
          </p:txBody>
        </p:sp>
        <p:pic>
          <p:nvPicPr>
            <p:cNvPr id="30" name="Picture 2" descr="https://openclipart.org/image/300px/svg_to_png/185271/ico-light-bulb-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8293" y="930143"/>
              <a:ext cx="552203" cy="73955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1882918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feld 6"/>
          <p:cNvSpPr txBox="1">
            <a:spLocks noChangeArrowheads="1"/>
          </p:cNvSpPr>
          <p:nvPr/>
        </p:nvSpPr>
        <p:spPr bwMode="auto">
          <a:xfrm>
            <a:off x="6094282" y="3109909"/>
            <a:ext cx="28560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050"/>
              </a:spcBef>
              <a:spcAft>
                <a:spcPts val="263"/>
              </a:spcAft>
              <a:buClr>
                <a:srgbClr val="9F0014"/>
              </a:buClr>
              <a:buFont typeface="Lucida Grande"/>
              <a:buChar char="•"/>
              <a:defRPr sz="1900">
                <a:solidFill>
                  <a:srgbClr val="4B4B4B"/>
                </a:solidFill>
                <a:latin typeface="Arial" pitchFamily="34" charset="0"/>
                <a:ea typeface="Arial" pitchFamily="34" charset="0"/>
                <a:cs typeface="Arial" pitchFamily="34" charset="0"/>
              </a:defRPr>
            </a:lvl1pPr>
            <a:lvl2pPr marL="742950" indent="-285750" eaLnBrk="0" hangingPunct="0">
              <a:spcBef>
                <a:spcPts val="263"/>
              </a:spcBef>
              <a:spcAft>
                <a:spcPts val="525"/>
              </a:spcAft>
              <a:buClr>
                <a:srgbClr val="9F0014"/>
              </a:buClr>
              <a:buFont typeface="Lucida Grande"/>
              <a:buChar char="•"/>
              <a:defRPr sz="2800">
                <a:solidFill>
                  <a:srgbClr val="4B4B4B"/>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buChar char="•"/>
              <a:defRPr sz="1900">
                <a:solidFill>
                  <a:srgbClr val="4B4B4B"/>
                </a:solidFill>
                <a:latin typeface="DINOT" pitchFamily="34" charset="0"/>
                <a:ea typeface="DINOT" pitchFamily="34" charset="0"/>
                <a:cs typeface="Arial" pitchFamily="34" charset="0"/>
              </a:defRPr>
            </a:lvl3pPr>
            <a:lvl4pPr marL="1600200" indent="-228600" eaLnBrk="0" hangingPunct="0">
              <a:spcBef>
                <a:spcPct val="20000"/>
              </a:spcBef>
              <a:buFont typeface="Arial" pitchFamily="34" charset="0"/>
              <a:buChar char="–"/>
              <a:defRPr sz="1900">
                <a:solidFill>
                  <a:srgbClr val="4B4B4B"/>
                </a:solidFill>
                <a:latin typeface="DINOT" pitchFamily="34" charset="0"/>
                <a:ea typeface="DINOT" pitchFamily="34" charset="0"/>
                <a:cs typeface="Arial" pitchFamily="34" charset="0"/>
              </a:defRPr>
            </a:lvl4pPr>
            <a:lvl5pPr marL="2057400" indent="-228600" eaLnBrk="0" hangingPunct="0">
              <a:spcBef>
                <a:spcPct val="20000"/>
              </a:spcBef>
              <a:buFont typeface="Arial" pitchFamily="34" charset="0"/>
              <a:buChar char="»"/>
              <a:defRPr sz="1900">
                <a:solidFill>
                  <a:srgbClr val="4B4B4B"/>
                </a:solidFill>
                <a:latin typeface="DINOT" pitchFamily="34" charset="0"/>
                <a:ea typeface="DINOT"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900">
                <a:solidFill>
                  <a:srgbClr val="4B4B4B"/>
                </a:solidFill>
                <a:latin typeface="DINOT" pitchFamily="34" charset="0"/>
                <a:ea typeface="DINOT"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900">
                <a:solidFill>
                  <a:srgbClr val="4B4B4B"/>
                </a:solidFill>
                <a:latin typeface="DINOT" pitchFamily="34" charset="0"/>
                <a:ea typeface="DINOT"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900">
                <a:solidFill>
                  <a:srgbClr val="4B4B4B"/>
                </a:solidFill>
                <a:latin typeface="DINOT" pitchFamily="34" charset="0"/>
                <a:ea typeface="DINOT"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900">
                <a:solidFill>
                  <a:srgbClr val="4B4B4B"/>
                </a:solidFill>
                <a:latin typeface="DINOT" pitchFamily="34" charset="0"/>
                <a:ea typeface="DINOT" pitchFamily="34" charset="0"/>
                <a:cs typeface="Arial" pitchFamily="34" charset="0"/>
              </a:defRPr>
            </a:lvl9pPr>
          </a:lstStyle>
          <a:p>
            <a:pPr eaLnBrk="1" hangingPunct="1">
              <a:spcBef>
                <a:spcPct val="0"/>
              </a:spcBef>
              <a:spcAft>
                <a:spcPct val="0"/>
              </a:spcAft>
              <a:buClrTx/>
              <a:buFontTx/>
              <a:buNone/>
            </a:pPr>
            <a:r>
              <a:rPr lang="en-US" altLang="en-US" sz="1600" dirty="0">
                <a:solidFill>
                  <a:schemeClr val="tx2"/>
                </a:solidFill>
                <a:latin typeface="+mj-lt"/>
                <a:ea typeface="+mj-ea"/>
                <a:cs typeface="+mj-cs"/>
              </a:rPr>
              <a:t>Managing CC risks and opportunities for survival and growth</a:t>
            </a:r>
          </a:p>
        </p:txBody>
      </p:sp>
      <p:sp>
        <p:nvSpPr>
          <p:cNvPr id="33" name="Textfeld 7"/>
          <p:cNvSpPr txBox="1">
            <a:spLocks noChangeArrowheads="1"/>
          </p:cNvSpPr>
          <p:nvPr/>
        </p:nvSpPr>
        <p:spPr bwMode="auto">
          <a:xfrm>
            <a:off x="4087133" y="4847697"/>
            <a:ext cx="33081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050"/>
              </a:spcBef>
              <a:spcAft>
                <a:spcPts val="263"/>
              </a:spcAft>
              <a:buClr>
                <a:srgbClr val="9F0014"/>
              </a:buClr>
              <a:buFont typeface="Lucida Grande"/>
              <a:buChar char="•"/>
              <a:defRPr sz="1900">
                <a:solidFill>
                  <a:srgbClr val="4B4B4B"/>
                </a:solidFill>
                <a:latin typeface="Arial" pitchFamily="34" charset="0"/>
                <a:ea typeface="Arial" pitchFamily="34" charset="0"/>
                <a:cs typeface="Arial" pitchFamily="34" charset="0"/>
              </a:defRPr>
            </a:lvl1pPr>
            <a:lvl2pPr marL="742950" indent="-285750" eaLnBrk="0" hangingPunct="0">
              <a:spcBef>
                <a:spcPts val="263"/>
              </a:spcBef>
              <a:spcAft>
                <a:spcPts val="525"/>
              </a:spcAft>
              <a:buClr>
                <a:srgbClr val="9F0014"/>
              </a:buClr>
              <a:buFont typeface="Lucida Grande"/>
              <a:buChar char="•"/>
              <a:defRPr sz="2800">
                <a:solidFill>
                  <a:srgbClr val="4B4B4B"/>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buChar char="•"/>
              <a:defRPr sz="1900">
                <a:solidFill>
                  <a:srgbClr val="4B4B4B"/>
                </a:solidFill>
                <a:latin typeface="DINOT" pitchFamily="34" charset="0"/>
                <a:ea typeface="DINOT" pitchFamily="34" charset="0"/>
                <a:cs typeface="Arial" pitchFamily="34" charset="0"/>
              </a:defRPr>
            </a:lvl3pPr>
            <a:lvl4pPr marL="1600200" indent="-228600" eaLnBrk="0" hangingPunct="0">
              <a:spcBef>
                <a:spcPct val="20000"/>
              </a:spcBef>
              <a:buFont typeface="Arial" pitchFamily="34" charset="0"/>
              <a:buChar char="–"/>
              <a:defRPr sz="1900">
                <a:solidFill>
                  <a:srgbClr val="4B4B4B"/>
                </a:solidFill>
                <a:latin typeface="DINOT" pitchFamily="34" charset="0"/>
                <a:ea typeface="DINOT" pitchFamily="34" charset="0"/>
                <a:cs typeface="Arial" pitchFamily="34" charset="0"/>
              </a:defRPr>
            </a:lvl4pPr>
            <a:lvl5pPr marL="2057400" indent="-228600" eaLnBrk="0" hangingPunct="0">
              <a:spcBef>
                <a:spcPct val="20000"/>
              </a:spcBef>
              <a:buFont typeface="Arial" pitchFamily="34" charset="0"/>
              <a:buChar char="»"/>
              <a:defRPr sz="1900">
                <a:solidFill>
                  <a:srgbClr val="4B4B4B"/>
                </a:solidFill>
                <a:latin typeface="DINOT" pitchFamily="34" charset="0"/>
                <a:ea typeface="DINOT"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900">
                <a:solidFill>
                  <a:srgbClr val="4B4B4B"/>
                </a:solidFill>
                <a:latin typeface="DINOT" pitchFamily="34" charset="0"/>
                <a:ea typeface="DINOT"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900">
                <a:solidFill>
                  <a:srgbClr val="4B4B4B"/>
                </a:solidFill>
                <a:latin typeface="DINOT" pitchFamily="34" charset="0"/>
                <a:ea typeface="DINOT"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900">
                <a:solidFill>
                  <a:srgbClr val="4B4B4B"/>
                </a:solidFill>
                <a:latin typeface="DINOT" pitchFamily="34" charset="0"/>
                <a:ea typeface="DINOT"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900">
                <a:solidFill>
                  <a:srgbClr val="4B4B4B"/>
                </a:solidFill>
                <a:latin typeface="DINOT" pitchFamily="34" charset="0"/>
                <a:ea typeface="DINOT" pitchFamily="34" charset="0"/>
                <a:cs typeface="Arial" pitchFamily="34" charset="0"/>
              </a:defRPr>
            </a:lvl9pPr>
          </a:lstStyle>
          <a:p>
            <a:pPr eaLnBrk="1" hangingPunct="1">
              <a:spcBef>
                <a:spcPct val="0"/>
              </a:spcBef>
              <a:spcAft>
                <a:spcPct val="0"/>
              </a:spcAft>
              <a:buClrTx/>
              <a:buFontTx/>
              <a:buNone/>
            </a:pPr>
            <a:r>
              <a:rPr lang="es-ES_tradnl" altLang="en-US" sz="1600" dirty="0">
                <a:solidFill>
                  <a:schemeClr val="tx2"/>
                </a:solidFill>
                <a:latin typeface="+mj-lt"/>
                <a:ea typeface="+mj-ea"/>
                <a:cs typeface="+mj-cs"/>
              </a:rPr>
              <a:t>Compliance, </a:t>
            </a:r>
          </a:p>
          <a:p>
            <a:pPr eaLnBrk="1" hangingPunct="1">
              <a:spcBef>
                <a:spcPct val="0"/>
              </a:spcBef>
              <a:spcAft>
                <a:spcPct val="0"/>
              </a:spcAft>
              <a:buClrTx/>
              <a:buFontTx/>
              <a:buNone/>
            </a:pPr>
            <a:r>
              <a:rPr lang="es-ES_tradnl" altLang="en-US" sz="1600" dirty="0">
                <a:solidFill>
                  <a:schemeClr val="tx2"/>
                </a:solidFill>
                <a:latin typeface="+mj-lt"/>
                <a:ea typeface="+mj-ea"/>
                <a:cs typeface="+mj-cs"/>
              </a:rPr>
              <a:t>resource efficiency, </a:t>
            </a:r>
          </a:p>
          <a:p>
            <a:pPr eaLnBrk="1" hangingPunct="1">
              <a:spcBef>
                <a:spcPct val="0"/>
              </a:spcBef>
              <a:spcAft>
                <a:spcPct val="0"/>
              </a:spcAft>
              <a:buClrTx/>
              <a:buFontTx/>
              <a:buNone/>
            </a:pPr>
            <a:r>
              <a:rPr lang="es-ES_tradnl" altLang="en-US" sz="1600" dirty="0">
                <a:solidFill>
                  <a:schemeClr val="tx2"/>
                </a:solidFill>
                <a:latin typeface="+mj-lt"/>
                <a:ea typeface="+mj-ea"/>
                <a:cs typeface="+mj-cs"/>
              </a:rPr>
              <a:t>responsibility, eco-labels, EMS</a:t>
            </a:r>
          </a:p>
        </p:txBody>
      </p:sp>
      <p:sp>
        <p:nvSpPr>
          <p:cNvPr id="34" name="Rechteck 33"/>
          <p:cNvSpPr>
            <a:spLocks noChangeArrowheads="1"/>
          </p:cNvSpPr>
          <p:nvPr/>
        </p:nvSpPr>
        <p:spPr bwMode="auto">
          <a:xfrm>
            <a:off x="191792" y="2474365"/>
            <a:ext cx="17573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050"/>
              </a:spcBef>
              <a:spcAft>
                <a:spcPts val="263"/>
              </a:spcAft>
              <a:buClr>
                <a:srgbClr val="9F0014"/>
              </a:buClr>
              <a:buFont typeface="Lucida Grande"/>
              <a:buChar char="•"/>
              <a:defRPr sz="1900">
                <a:solidFill>
                  <a:srgbClr val="4B4B4B"/>
                </a:solidFill>
                <a:latin typeface="Arial" pitchFamily="34" charset="0"/>
                <a:ea typeface="Arial" pitchFamily="34" charset="0"/>
                <a:cs typeface="Arial" pitchFamily="34" charset="0"/>
              </a:defRPr>
            </a:lvl1pPr>
            <a:lvl2pPr marL="742950" indent="-285750" eaLnBrk="0" hangingPunct="0">
              <a:spcBef>
                <a:spcPts val="263"/>
              </a:spcBef>
              <a:spcAft>
                <a:spcPts val="525"/>
              </a:spcAft>
              <a:buClr>
                <a:srgbClr val="9F0014"/>
              </a:buClr>
              <a:buFont typeface="Lucida Grande"/>
              <a:buChar char="•"/>
              <a:defRPr sz="2800">
                <a:solidFill>
                  <a:srgbClr val="4B4B4B"/>
                </a:solidFill>
                <a:latin typeface="Arial" pitchFamily="34" charset="0"/>
                <a:ea typeface="Arial" pitchFamily="34" charset="0"/>
                <a:cs typeface="Arial" pitchFamily="34" charset="0"/>
              </a:defRPr>
            </a:lvl2pPr>
            <a:lvl3pPr marL="1143000" indent="-228600" eaLnBrk="0" hangingPunct="0">
              <a:spcBef>
                <a:spcPct val="20000"/>
              </a:spcBef>
              <a:buFont typeface="Arial" pitchFamily="34" charset="0"/>
              <a:buChar char="•"/>
              <a:defRPr sz="1900">
                <a:solidFill>
                  <a:srgbClr val="4B4B4B"/>
                </a:solidFill>
                <a:latin typeface="DINOT" pitchFamily="34" charset="0"/>
                <a:ea typeface="DINOT" pitchFamily="34" charset="0"/>
                <a:cs typeface="Arial" pitchFamily="34" charset="0"/>
              </a:defRPr>
            </a:lvl3pPr>
            <a:lvl4pPr marL="1600200" indent="-228600" eaLnBrk="0" hangingPunct="0">
              <a:spcBef>
                <a:spcPct val="20000"/>
              </a:spcBef>
              <a:buFont typeface="Arial" pitchFamily="34" charset="0"/>
              <a:buChar char="–"/>
              <a:defRPr sz="1900">
                <a:solidFill>
                  <a:srgbClr val="4B4B4B"/>
                </a:solidFill>
                <a:latin typeface="DINOT" pitchFamily="34" charset="0"/>
                <a:ea typeface="DINOT" pitchFamily="34" charset="0"/>
                <a:cs typeface="Arial" pitchFamily="34" charset="0"/>
              </a:defRPr>
            </a:lvl4pPr>
            <a:lvl5pPr marL="2057400" indent="-228600" eaLnBrk="0" hangingPunct="0">
              <a:spcBef>
                <a:spcPct val="20000"/>
              </a:spcBef>
              <a:buFont typeface="Arial" pitchFamily="34" charset="0"/>
              <a:buChar char="»"/>
              <a:defRPr sz="1900">
                <a:solidFill>
                  <a:srgbClr val="4B4B4B"/>
                </a:solidFill>
                <a:latin typeface="DINOT" pitchFamily="34" charset="0"/>
                <a:ea typeface="DINOT"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900">
                <a:solidFill>
                  <a:srgbClr val="4B4B4B"/>
                </a:solidFill>
                <a:latin typeface="DINOT" pitchFamily="34" charset="0"/>
                <a:ea typeface="DINOT"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900">
                <a:solidFill>
                  <a:srgbClr val="4B4B4B"/>
                </a:solidFill>
                <a:latin typeface="DINOT" pitchFamily="34" charset="0"/>
                <a:ea typeface="DINOT"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900">
                <a:solidFill>
                  <a:srgbClr val="4B4B4B"/>
                </a:solidFill>
                <a:latin typeface="DINOT" pitchFamily="34" charset="0"/>
                <a:ea typeface="DINOT"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900">
                <a:solidFill>
                  <a:srgbClr val="4B4B4B"/>
                </a:solidFill>
                <a:latin typeface="DINOT" pitchFamily="34" charset="0"/>
                <a:ea typeface="DINOT" pitchFamily="34" charset="0"/>
                <a:cs typeface="Arial" pitchFamily="34" charset="0"/>
              </a:defRPr>
            </a:lvl9pPr>
          </a:lstStyle>
          <a:p>
            <a:pPr algn="r" eaLnBrk="1" hangingPunct="1">
              <a:spcBef>
                <a:spcPct val="0"/>
              </a:spcBef>
              <a:spcAft>
                <a:spcPct val="0"/>
              </a:spcAft>
              <a:buClrTx/>
              <a:buNone/>
            </a:pPr>
            <a:r>
              <a:rPr lang="en-US" altLang="en-US" sz="1600" dirty="0">
                <a:solidFill>
                  <a:schemeClr val="tx2"/>
                </a:solidFill>
                <a:latin typeface="+mj-lt"/>
                <a:ea typeface="+mj-ea"/>
                <a:cs typeface="+mj-cs"/>
              </a:rPr>
              <a:t>Carbon </a:t>
            </a:r>
            <a:r>
              <a:rPr lang="en-US" altLang="en-US" sz="1600" dirty="0" err="1">
                <a:solidFill>
                  <a:schemeClr val="tx2"/>
                </a:solidFill>
                <a:latin typeface="+mj-lt"/>
                <a:ea typeface="+mj-ea"/>
                <a:cs typeface="+mj-cs"/>
              </a:rPr>
              <a:t>footprinting</a:t>
            </a:r>
            <a:r>
              <a:rPr lang="en-US" altLang="en-US" sz="1600" dirty="0">
                <a:solidFill>
                  <a:schemeClr val="tx2"/>
                </a:solidFill>
                <a:latin typeface="+mj-lt"/>
                <a:ea typeface="+mj-ea"/>
                <a:cs typeface="+mj-cs"/>
              </a:rPr>
              <a:t> and energy efficiency</a:t>
            </a:r>
          </a:p>
        </p:txBody>
      </p:sp>
      <p:sp>
        <p:nvSpPr>
          <p:cNvPr id="35" name="Freihandform 34"/>
          <p:cNvSpPr/>
          <p:nvPr/>
        </p:nvSpPr>
        <p:spPr>
          <a:xfrm>
            <a:off x="1863429" y="3551583"/>
            <a:ext cx="2350705" cy="1737013"/>
          </a:xfrm>
          <a:custGeom>
            <a:avLst/>
            <a:gdLst>
              <a:gd name="connsiteX0" fmla="*/ 0 w 3062596"/>
              <a:gd name="connsiteY0" fmla="*/ 1260001 h 2520001"/>
              <a:gd name="connsiteX1" fmla="*/ 1531298 w 3062596"/>
              <a:gd name="connsiteY1" fmla="*/ 0 h 2520001"/>
              <a:gd name="connsiteX2" fmla="*/ 3062596 w 3062596"/>
              <a:gd name="connsiteY2" fmla="*/ 1260001 h 2520001"/>
              <a:gd name="connsiteX3" fmla="*/ 1531298 w 3062596"/>
              <a:gd name="connsiteY3" fmla="*/ 2520002 h 2520001"/>
              <a:gd name="connsiteX4" fmla="*/ 0 w 3062596"/>
              <a:gd name="connsiteY4" fmla="*/ 1260001 h 252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596" h="2520001">
                <a:moveTo>
                  <a:pt x="0" y="1260001"/>
                </a:moveTo>
                <a:cubicBezTo>
                  <a:pt x="0" y="564122"/>
                  <a:pt x="685585" y="0"/>
                  <a:pt x="1531298" y="0"/>
                </a:cubicBezTo>
                <a:cubicBezTo>
                  <a:pt x="2377011" y="0"/>
                  <a:pt x="3062596" y="564122"/>
                  <a:pt x="3062596" y="1260001"/>
                </a:cubicBezTo>
                <a:cubicBezTo>
                  <a:pt x="3062596" y="1955880"/>
                  <a:pt x="2377011" y="2520002"/>
                  <a:pt x="1531298" y="2520002"/>
                </a:cubicBezTo>
                <a:cubicBezTo>
                  <a:pt x="685585" y="2520002"/>
                  <a:pt x="0" y="1955880"/>
                  <a:pt x="0" y="1260001"/>
                </a:cubicBezTo>
                <a:close/>
              </a:path>
            </a:pathLst>
          </a:custGeom>
          <a:solidFill>
            <a:srgbClr val="9CBC59"/>
          </a:solidFill>
          <a:ln w="28575">
            <a:noFill/>
          </a:ln>
          <a:effectLst/>
          <a:scene3d>
            <a:camera prst="orthographicFront">
              <a:rot lat="0" lon="0" rev="0"/>
            </a:camera>
            <a:lightRig rig="threePt" dir="t">
              <a:rot lat="0" lon="0" rev="1200000"/>
            </a:lightRig>
          </a:scene3d>
          <a:sp3d/>
        </p:spPr>
        <p:txBody>
          <a:bodyPr lIns="468000" tIns="0" rIns="468000" bIns="0" spcCol="1270" anchor="ctr"/>
          <a:lstStyle/>
          <a:p>
            <a:pPr algn="ctr" defTabSz="622300">
              <a:lnSpc>
                <a:spcPct val="90000"/>
              </a:lnSpc>
              <a:spcAft>
                <a:spcPct val="35000"/>
              </a:spcAft>
            </a:pPr>
            <a:r>
              <a:rPr lang="es-ES_tradnl" sz="1400" kern="0" dirty="0">
                <a:solidFill>
                  <a:srgbClr val="505050"/>
                </a:solidFill>
                <a:latin typeface="+mj-lt"/>
                <a:cs typeface="Arial" pitchFamily="34" charset="0"/>
              </a:rPr>
              <a:t>Environmental management</a:t>
            </a:r>
          </a:p>
        </p:txBody>
      </p:sp>
      <p:sp>
        <p:nvSpPr>
          <p:cNvPr id="36" name="Ellipse 35"/>
          <p:cNvSpPr/>
          <p:nvPr/>
        </p:nvSpPr>
        <p:spPr>
          <a:xfrm>
            <a:off x="1949155" y="2087369"/>
            <a:ext cx="2350800" cy="1738800"/>
          </a:xfrm>
          <a:prstGeom prst="ellipse">
            <a:avLst/>
          </a:prstGeom>
          <a:solidFill>
            <a:schemeClr val="bg1">
              <a:lumMod val="75000"/>
            </a:schemeClr>
          </a:solidFill>
          <a:ln w="28575">
            <a:noFill/>
          </a:ln>
          <a:effectLst/>
          <a:scene3d>
            <a:camera prst="orthographicFront">
              <a:rot lat="0" lon="0" rev="0"/>
            </a:camera>
            <a:lightRig rig="threePt" dir="t">
              <a:rot lat="0" lon="0" rev="1200000"/>
            </a:lightRig>
          </a:scene3d>
          <a:sp3d/>
        </p:spPr>
        <p:txBody>
          <a:bodyPr lIns="0" tIns="0" rIns="0" bIns="0" spcCol="1270" anchor="ctr"/>
          <a:lstStyle/>
          <a:p>
            <a:pPr algn="ctr" defTabSz="622300">
              <a:lnSpc>
                <a:spcPct val="90000"/>
              </a:lnSpc>
              <a:spcAft>
                <a:spcPct val="35000"/>
              </a:spcAft>
            </a:pPr>
            <a:r>
              <a:rPr lang="es-ES_tradnl" sz="1400" kern="0" dirty="0">
                <a:solidFill>
                  <a:srgbClr val="505050"/>
                </a:solidFill>
                <a:latin typeface="+mj-lt"/>
                <a:cs typeface="Arial" pitchFamily="34" charset="0"/>
              </a:rPr>
              <a:t>Climate change mitigation</a:t>
            </a:r>
          </a:p>
        </p:txBody>
      </p:sp>
      <p:sp>
        <p:nvSpPr>
          <p:cNvPr id="37" name="Freihandform 36"/>
          <p:cNvSpPr/>
          <p:nvPr/>
        </p:nvSpPr>
        <p:spPr>
          <a:xfrm>
            <a:off x="3558525" y="2896545"/>
            <a:ext cx="2350800" cy="1738800"/>
          </a:xfrm>
          <a:custGeom>
            <a:avLst/>
            <a:gdLst>
              <a:gd name="connsiteX0" fmla="*/ 0 w 2436967"/>
              <a:gd name="connsiteY0" fmla="*/ 972242 h 1944484"/>
              <a:gd name="connsiteX1" fmla="*/ 1218484 w 2436967"/>
              <a:gd name="connsiteY1" fmla="*/ 0 h 1944484"/>
              <a:gd name="connsiteX2" fmla="*/ 2436968 w 2436967"/>
              <a:gd name="connsiteY2" fmla="*/ 972242 h 1944484"/>
              <a:gd name="connsiteX3" fmla="*/ 1218484 w 2436967"/>
              <a:gd name="connsiteY3" fmla="*/ 1944484 h 1944484"/>
              <a:gd name="connsiteX4" fmla="*/ 0 w 2436967"/>
              <a:gd name="connsiteY4" fmla="*/ 972242 h 194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67" h="1944484">
                <a:moveTo>
                  <a:pt x="0" y="972242"/>
                </a:moveTo>
                <a:cubicBezTo>
                  <a:pt x="0" y="435288"/>
                  <a:pt x="545534" y="0"/>
                  <a:pt x="1218484" y="0"/>
                </a:cubicBezTo>
                <a:cubicBezTo>
                  <a:pt x="1891434" y="0"/>
                  <a:pt x="2436968" y="435288"/>
                  <a:pt x="2436968" y="972242"/>
                </a:cubicBezTo>
                <a:cubicBezTo>
                  <a:pt x="2436968" y="1509196"/>
                  <a:pt x="1891434" y="1944484"/>
                  <a:pt x="1218484" y="1944484"/>
                </a:cubicBezTo>
                <a:cubicBezTo>
                  <a:pt x="545534" y="1944484"/>
                  <a:pt x="0" y="1509196"/>
                  <a:pt x="0" y="972242"/>
                </a:cubicBezTo>
                <a:close/>
              </a:path>
            </a:pathLst>
          </a:custGeom>
          <a:solidFill>
            <a:srgbClr val="007CA8"/>
          </a:solidFill>
          <a:ln w="28575">
            <a:noFill/>
          </a:ln>
          <a:effectLst/>
          <a:scene3d>
            <a:camera prst="orthographicFront">
              <a:rot lat="0" lon="0" rev="0"/>
            </a:camera>
            <a:lightRig rig="threePt" dir="t">
              <a:rot lat="0" lon="0" rev="1200000"/>
            </a:lightRig>
          </a:scene3d>
          <a:sp3d/>
        </p:spPr>
        <p:txBody>
          <a:bodyPr lIns="432000" tIns="1" rIns="432000" bIns="0" spcCol="1270" anchor="ctr"/>
          <a:lstStyle/>
          <a:p>
            <a:pPr algn="ctr" defTabSz="622300">
              <a:lnSpc>
                <a:spcPct val="90000"/>
              </a:lnSpc>
              <a:spcAft>
                <a:spcPct val="35000"/>
              </a:spcAft>
            </a:pPr>
            <a:r>
              <a:rPr lang="es-ES_tradnl" sz="1400" kern="0" dirty="0">
                <a:solidFill>
                  <a:schemeClr val="bg1"/>
                </a:solidFill>
                <a:latin typeface="+mj-lt"/>
                <a:cs typeface="Arial" pitchFamily="34" charset="0"/>
              </a:rPr>
              <a:t>Climate change adaptation</a:t>
            </a:r>
          </a:p>
        </p:txBody>
      </p:sp>
      <p:sp>
        <p:nvSpPr>
          <p:cNvPr id="2" name="Rechteck 1"/>
          <p:cNvSpPr/>
          <p:nvPr/>
        </p:nvSpPr>
        <p:spPr>
          <a:xfrm>
            <a:off x="679155" y="5779786"/>
            <a:ext cx="8160045" cy="369332"/>
          </a:xfrm>
          <a:prstGeom prst="rect">
            <a:avLst/>
          </a:prstGeom>
        </p:spPr>
        <p:txBody>
          <a:bodyPr wrap="square">
            <a:spAutoFit/>
          </a:bodyPr>
          <a:lstStyle/>
          <a:p>
            <a:pPr eaLnBrk="1" hangingPunct="1"/>
            <a:r>
              <a:rPr lang="en-GB" altLang="en-US" sz="1800" dirty="0">
                <a:solidFill>
                  <a:schemeClr val="tx2"/>
                </a:solidFill>
                <a:latin typeface="+mj-lt"/>
                <a:ea typeface="+mj-ea"/>
                <a:cs typeface="+mj-cs"/>
              </a:rPr>
              <a:t>Overlap: some activities in one field </a:t>
            </a:r>
            <a:r>
              <a:rPr lang="en-GB" altLang="en-US" sz="1800" u="sng" dirty="0">
                <a:solidFill>
                  <a:schemeClr val="tx2"/>
                </a:solidFill>
                <a:latin typeface="+mj-lt"/>
                <a:ea typeface="+mj-ea"/>
                <a:cs typeface="+mj-cs"/>
              </a:rPr>
              <a:t>support </a:t>
            </a:r>
            <a:r>
              <a:rPr lang="en-GB" altLang="en-US" sz="1800" dirty="0">
                <a:solidFill>
                  <a:schemeClr val="tx2"/>
                </a:solidFill>
                <a:latin typeface="+mj-lt"/>
                <a:ea typeface="+mj-ea"/>
                <a:cs typeface="+mj-cs"/>
              </a:rPr>
              <a:t>and </a:t>
            </a:r>
            <a:r>
              <a:rPr lang="en-GB" altLang="en-US" sz="1800" u="sng" dirty="0">
                <a:solidFill>
                  <a:schemeClr val="tx2"/>
                </a:solidFill>
                <a:latin typeface="+mj-lt"/>
                <a:ea typeface="+mj-ea"/>
                <a:cs typeface="+mj-cs"/>
              </a:rPr>
              <a:t>contribute</a:t>
            </a:r>
            <a:r>
              <a:rPr lang="en-GB" altLang="en-US" sz="1800" dirty="0">
                <a:solidFill>
                  <a:schemeClr val="tx2"/>
                </a:solidFill>
                <a:latin typeface="+mj-lt"/>
                <a:ea typeface="+mj-ea"/>
                <a:cs typeface="+mj-cs"/>
              </a:rPr>
              <a:t> to the other</a:t>
            </a:r>
            <a:endParaRPr lang="de-DE" altLang="en-US" sz="1800" dirty="0">
              <a:solidFill>
                <a:schemeClr val="tx2"/>
              </a:solidFill>
              <a:latin typeface="+mj-lt"/>
              <a:ea typeface="+mj-ea"/>
              <a:cs typeface="+mj-cs"/>
            </a:endParaRPr>
          </a:p>
        </p:txBody>
      </p:sp>
      <p:sp>
        <p:nvSpPr>
          <p:cNvPr id="45" name="Titel 1"/>
          <p:cNvSpPr txBox="1">
            <a:spLocks/>
          </p:cNvSpPr>
          <p:nvPr/>
        </p:nvSpPr>
        <p:spPr>
          <a:xfrm>
            <a:off x="679155" y="1057835"/>
            <a:ext cx="7776000" cy="844569"/>
          </a:xfrm>
          <a:prstGeom prst="rect">
            <a:avLst/>
          </a:prstGeom>
        </p:spPr>
        <p:txBody>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chemeClr val="accent2"/>
                </a:solidFill>
              </a:rPr>
              <a:t>II. </a:t>
            </a:r>
            <a:r>
              <a:rPr lang="en-GB" b="0" kern="0" dirty="0" smtClean="0"/>
              <a:t>Climate Change Phenomena, Impacts &amp; Adaptation</a:t>
            </a:r>
            <a:br>
              <a:rPr lang="en-GB" b="0" kern="0" dirty="0" smtClean="0"/>
            </a:br>
            <a:r>
              <a:rPr lang="en-GB" sz="2000" b="0" kern="0" dirty="0" smtClean="0"/>
              <a:t>– Putting adaptation in context</a:t>
            </a:r>
            <a:endParaRPr lang="en-GB" sz="2000" b="0" kern="0" dirty="0"/>
          </a:p>
        </p:txBody>
      </p:sp>
      <p:sp>
        <p:nvSpPr>
          <p:cNvPr id="3" name="Fußzeilenplatzhalter 2"/>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192414700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50497" y="2123940"/>
            <a:ext cx="9097597" cy="964800"/>
          </a:xfrm>
        </p:spPr>
        <p:txBody>
          <a:bodyPr/>
          <a:lstStyle/>
          <a:p>
            <a:pPr marL="273050" indent="-273050" algn="ctr"/>
            <a:r>
              <a:rPr lang="en-GB" sz="3200" noProof="0" dirty="0" smtClean="0">
                <a:solidFill>
                  <a:schemeClr val="accent2"/>
                </a:solidFill>
              </a:rPr>
              <a:t>III. </a:t>
            </a:r>
            <a:r>
              <a:rPr lang="en-US" sz="3200" dirty="0" smtClean="0"/>
              <a:t>Climate Change in </a:t>
            </a:r>
            <a:r>
              <a:rPr lang="en-US" sz="3200" dirty="0" smtClean="0">
                <a:solidFill>
                  <a:schemeClr val="accent2"/>
                </a:solidFill>
              </a:rPr>
              <a:t>Rwanda</a:t>
            </a:r>
            <a:endParaRPr lang="en-GB" noProof="0" dirty="0">
              <a:solidFill>
                <a:schemeClr val="accent2"/>
              </a:solidFill>
            </a:endParaRPr>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31986629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684000" y="1990800"/>
            <a:ext cx="7776000" cy="3816000"/>
          </a:xfrm>
        </p:spPr>
        <p:txBody>
          <a:bodyPr/>
          <a:lstStyle/>
          <a:p>
            <a:r>
              <a:rPr lang="en-GB" sz="1600" b="1" dirty="0"/>
              <a:t>Climatic changes and the increase in extreme weather events are already having an impact on Rwandan businesses</a:t>
            </a:r>
          </a:p>
          <a:p>
            <a:pPr marL="645750" lvl="1" indent="-285750">
              <a:buClr>
                <a:schemeClr val="accent2"/>
              </a:buClr>
            </a:pPr>
            <a:r>
              <a:rPr lang="en-GB" sz="1600" dirty="0"/>
              <a:t>Kigali‘s old industrial park is often getting </a:t>
            </a:r>
            <a:r>
              <a:rPr lang="en-GB" sz="1600" b="1" dirty="0"/>
              <a:t>flooded</a:t>
            </a:r>
            <a:r>
              <a:rPr lang="en-GB" sz="1600" dirty="0"/>
              <a:t>, damaging goods and assets, forcing companies to suspend operations</a:t>
            </a:r>
          </a:p>
          <a:p>
            <a:pPr marL="645750" lvl="1" indent="-285750">
              <a:buClr>
                <a:schemeClr val="accent2"/>
              </a:buClr>
            </a:pPr>
            <a:r>
              <a:rPr lang="en-GB" sz="1600" b="1" dirty="0"/>
              <a:t>Heavy rains and landslides </a:t>
            </a:r>
            <a:r>
              <a:rPr lang="en-GB" sz="1600" dirty="0"/>
              <a:t>have damaged pivotal roads in different parts of the country in recent years, disrupting transport of production inputs to businesses, e.g. labels for bottles, and of products to markets, e.g. to Kigali</a:t>
            </a:r>
          </a:p>
          <a:p>
            <a:pPr marL="645750" lvl="1" indent="-285750">
              <a:buClr>
                <a:schemeClr val="accent2"/>
              </a:buClr>
            </a:pPr>
            <a:r>
              <a:rPr lang="en-GB" sz="1600" b="1" dirty="0"/>
              <a:t>Heat waves </a:t>
            </a:r>
            <a:r>
              <a:rPr lang="en-GB" sz="1600" dirty="0"/>
              <a:t>are affecting productivity of employees in different sectors, from construction to manufacturing</a:t>
            </a:r>
          </a:p>
          <a:p>
            <a:pPr marL="645750" lvl="1" indent="-285750">
              <a:buClr>
                <a:schemeClr val="accent2"/>
              </a:buClr>
            </a:pPr>
            <a:r>
              <a:rPr lang="en-GB" sz="1600" b="1" dirty="0"/>
              <a:t>Rainy seasons are shifting and becoming less predictable </a:t>
            </a:r>
            <a:r>
              <a:rPr lang="en-GB" sz="1600" dirty="0"/>
              <a:t>– this has impacted agricultural yields and triggered reductions in output in some agro-processing </a:t>
            </a:r>
            <a:r>
              <a:rPr lang="en-GB" sz="1600" dirty="0" smtClean="0"/>
              <a:t>companies</a:t>
            </a:r>
            <a:endParaRPr lang="en-GB" sz="1400" dirty="0"/>
          </a:p>
        </p:txBody>
      </p:sp>
      <p:sp>
        <p:nvSpPr>
          <p:cNvPr id="8" name="Titel 1"/>
          <p:cNvSpPr txBox="1">
            <a:spLocks/>
          </p:cNvSpPr>
          <p:nvPr/>
        </p:nvSpPr>
        <p:spPr>
          <a:xfrm>
            <a:off x="679154" y="1057835"/>
            <a:ext cx="8172745" cy="844569"/>
          </a:xfrm>
          <a:prstGeom prst="rect">
            <a:avLst/>
          </a:prstGeom>
        </p:spPr>
        <p:txBody>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chemeClr val="accent2"/>
                </a:solidFill>
              </a:rPr>
              <a:t>III. </a:t>
            </a:r>
            <a:r>
              <a:rPr lang="en-GB" b="0" kern="0" dirty="0" smtClean="0"/>
              <a:t>Climate Change in </a:t>
            </a:r>
            <a:r>
              <a:rPr lang="en-GB" b="0" kern="0" dirty="0" smtClean="0">
                <a:solidFill>
                  <a:schemeClr val="accent2"/>
                </a:solidFill>
              </a:rPr>
              <a:t>Rwanda</a:t>
            </a:r>
            <a:r>
              <a:rPr lang="en-GB" b="0" kern="0" dirty="0" smtClean="0"/>
              <a:t/>
            </a:r>
            <a:br>
              <a:rPr lang="en-GB" b="0" kern="0" dirty="0" smtClean="0"/>
            </a:br>
            <a:r>
              <a:rPr lang="en-GB" sz="2000" b="0" kern="0" dirty="0" smtClean="0"/>
              <a:t>– </a:t>
            </a:r>
            <a:r>
              <a:rPr lang="en-US" sz="2000" b="0" kern="0" dirty="0"/>
              <a:t>Relevance for businesses in </a:t>
            </a:r>
            <a:r>
              <a:rPr lang="en-US" sz="2000" b="0" kern="0" dirty="0">
                <a:solidFill>
                  <a:schemeClr val="accent2"/>
                </a:solidFill>
              </a:rPr>
              <a:t>Rwanda</a:t>
            </a:r>
            <a:endParaRPr lang="en-GB" sz="2000" b="0" kern="0" dirty="0">
              <a:solidFill>
                <a:schemeClr val="accent2"/>
              </a:solidFill>
            </a:endParaRPr>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24846082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Objective</a:t>
            </a:r>
            <a:endParaRPr lang="en-GB" dirty="0"/>
          </a:p>
        </p:txBody>
      </p:sp>
      <p:sp>
        <p:nvSpPr>
          <p:cNvPr id="8" name="Inhaltsplatzhalter 4"/>
          <p:cNvSpPr txBox="1">
            <a:spLocks/>
          </p:cNvSpPr>
          <p:nvPr/>
        </p:nvSpPr>
        <p:spPr bwMode="auto">
          <a:xfrm>
            <a:off x="679155" y="2457930"/>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lang="de-DE" sz="1800" baseline="0" noProof="0">
                <a:solidFill>
                  <a:schemeClr val="tx2"/>
                </a:solidFill>
                <a:latin typeface="+mn-lt"/>
                <a:ea typeface="+mn-ea"/>
                <a:cs typeface="+mn-cs"/>
              </a:defRPr>
            </a:lvl1pPr>
            <a:lvl2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noProof="0">
                <a:solidFill>
                  <a:schemeClr val="tx2"/>
                </a:solidFill>
                <a:latin typeface="+mn-lt"/>
              </a:defRPr>
            </a:lvl2pPr>
            <a:lvl3pPr marL="72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a:solidFill>
                  <a:schemeClr val="tx2"/>
                </a:solidFill>
                <a:latin typeface="+mn-lt"/>
              </a:defRPr>
            </a:lvl3pPr>
            <a:lvl4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a:solidFill>
                  <a:schemeClr val="tx2"/>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marL="285750" indent="-285750">
              <a:buClr>
                <a:schemeClr val="accent2"/>
              </a:buClr>
              <a:buFont typeface="Arial" panose="020B0604020202020204" pitchFamily="34" charset="0"/>
              <a:buChar char="•"/>
            </a:pPr>
            <a:r>
              <a:rPr lang="en-GB" b="0" kern="0" dirty="0" smtClean="0"/>
              <a:t>The objectives of this module are to: </a:t>
            </a:r>
            <a:endParaRPr lang="en-GB" b="1" kern="0" dirty="0" smtClean="0"/>
          </a:p>
          <a:p>
            <a:pPr marL="645750" lvl="1" indent="-285750">
              <a:buClr>
                <a:schemeClr val="accent2"/>
              </a:buClr>
            </a:pPr>
            <a:r>
              <a:rPr lang="en-GB" b="0" kern="0" dirty="0"/>
              <a:t>r</a:t>
            </a:r>
            <a:r>
              <a:rPr lang="en-GB" b="0" kern="0" dirty="0" smtClean="0"/>
              <a:t>eview relevant background and concepts of climate change,</a:t>
            </a:r>
          </a:p>
          <a:p>
            <a:pPr marL="645750" lvl="1" indent="-285750">
              <a:buClr>
                <a:schemeClr val="accent2"/>
              </a:buClr>
            </a:pPr>
            <a:r>
              <a:rPr lang="en-GB" b="0" kern="0" dirty="0"/>
              <a:t>l</a:t>
            </a:r>
            <a:r>
              <a:rPr lang="en-GB" b="0" kern="0" dirty="0" smtClean="0"/>
              <a:t>earn about past and expected climate trends in </a:t>
            </a:r>
            <a:r>
              <a:rPr lang="en-GB" b="0" kern="0" dirty="0" smtClean="0">
                <a:solidFill>
                  <a:schemeClr val="accent2"/>
                </a:solidFill>
              </a:rPr>
              <a:t>Rwanda</a:t>
            </a:r>
            <a:r>
              <a:rPr lang="en-GB" b="0" kern="0" dirty="0"/>
              <a:t>, and</a:t>
            </a:r>
          </a:p>
          <a:p>
            <a:pPr marL="645750" lvl="1" indent="-285750">
              <a:buClr>
                <a:schemeClr val="accent2"/>
              </a:buClr>
            </a:pPr>
            <a:r>
              <a:rPr lang="en-GB" b="0" kern="0" dirty="0" smtClean="0"/>
              <a:t>learn about past and projected impacts of climate change in </a:t>
            </a:r>
            <a:r>
              <a:rPr lang="en-GB" b="0" kern="0" dirty="0" smtClean="0">
                <a:solidFill>
                  <a:schemeClr val="accent2"/>
                </a:solidFill>
              </a:rPr>
              <a:t>Rwanda </a:t>
            </a:r>
            <a:r>
              <a:rPr lang="en-GB" b="0" kern="0" dirty="0" smtClean="0"/>
              <a:t>and its implications for businesses,</a:t>
            </a:r>
          </a:p>
        </p:txBody>
      </p:sp>
      <p:sp>
        <p:nvSpPr>
          <p:cNvPr id="3" name="Fußzeilenplatzhalter 2"/>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182778073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p:cNvSpPr txBox="1">
            <a:spLocks/>
          </p:cNvSpPr>
          <p:nvPr/>
        </p:nvSpPr>
        <p:spPr>
          <a:xfrm>
            <a:off x="679154" y="1057835"/>
            <a:ext cx="8172745" cy="844569"/>
          </a:xfrm>
          <a:prstGeom prst="rect">
            <a:avLst/>
          </a:prstGeom>
        </p:spPr>
        <p:txBody>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chemeClr val="accent2"/>
                </a:solidFill>
              </a:rPr>
              <a:t>III. </a:t>
            </a:r>
            <a:r>
              <a:rPr lang="en-GB" b="0" kern="0" dirty="0"/>
              <a:t>Climate Change in </a:t>
            </a:r>
            <a:r>
              <a:rPr lang="en-GB" b="0" kern="0" dirty="0">
                <a:solidFill>
                  <a:schemeClr val="accent2"/>
                </a:solidFill>
              </a:rPr>
              <a:t>Rwanda</a:t>
            </a:r>
            <a:r>
              <a:rPr lang="en-GB" b="0" kern="0" dirty="0" smtClean="0"/>
              <a:t/>
            </a:r>
            <a:br>
              <a:rPr lang="en-GB" b="0" kern="0" dirty="0" smtClean="0"/>
            </a:br>
            <a:r>
              <a:rPr lang="en-GB" sz="2000" b="0" kern="0" dirty="0" smtClean="0"/>
              <a:t>– </a:t>
            </a:r>
            <a:r>
              <a:rPr lang="en-US" sz="2000" b="0" kern="0" dirty="0"/>
              <a:t>Past and future changes in </a:t>
            </a:r>
            <a:r>
              <a:rPr lang="en-US" sz="2000" b="0" kern="0" dirty="0">
                <a:solidFill>
                  <a:schemeClr val="accent2"/>
                </a:solidFill>
              </a:rPr>
              <a:t>Rwanda</a:t>
            </a:r>
            <a:r>
              <a:rPr lang="en-US" sz="2000" b="0" kern="0" dirty="0" smtClean="0"/>
              <a:t>: </a:t>
            </a:r>
            <a:r>
              <a:rPr lang="en-US" sz="2000" b="0" kern="0" dirty="0"/>
              <a:t>Temperature</a:t>
            </a:r>
            <a:endParaRPr lang="en-GB" sz="2000" b="0" kern="0" dirty="0"/>
          </a:p>
        </p:txBody>
      </p:sp>
      <p:sp>
        <p:nvSpPr>
          <p:cNvPr id="18" name="Rechteck 17"/>
          <p:cNvSpPr/>
          <p:nvPr/>
        </p:nvSpPr>
        <p:spPr>
          <a:xfrm>
            <a:off x="5524500" y="6073075"/>
            <a:ext cx="2493072" cy="246221"/>
          </a:xfrm>
          <a:prstGeom prst="rect">
            <a:avLst/>
          </a:prstGeom>
        </p:spPr>
        <p:txBody>
          <a:bodyPr wrap="square">
            <a:spAutoFit/>
          </a:bodyPr>
          <a:lstStyle/>
          <a:p>
            <a:pPr algn="r">
              <a:tabLst>
                <a:tab pos="93663" algn="l"/>
              </a:tabLst>
              <a:defRPr/>
            </a:pPr>
            <a:r>
              <a:rPr lang="de-DE" sz="1000" kern="0" dirty="0" smtClean="0">
                <a:solidFill>
                  <a:schemeClr val="tx2"/>
                </a:solidFill>
              </a:rPr>
              <a:t>Source: CSC 2011 </a:t>
            </a:r>
            <a:endParaRPr lang="en-US" sz="1000" kern="0" dirty="0">
              <a:solidFill>
                <a:schemeClr val="tx2"/>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921" y="1864304"/>
            <a:ext cx="7204855" cy="40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394384932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p:cNvSpPr txBox="1">
            <a:spLocks/>
          </p:cNvSpPr>
          <p:nvPr/>
        </p:nvSpPr>
        <p:spPr>
          <a:xfrm>
            <a:off x="679154" y="1057835"/>
            <a:ext cx="8172745" cy="844569"/>
          </a:xfrm>
          <a:prstGeom prst="rect">
            <a:avLst/>
          </a:prstGeom>
        </p:spPr>
        <p:txBody>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chemeClr val="accent2"/>
                </a:solidFill>
              </a:rPr>
              <a:t>III. </a:t>
            </a:r>
            <a:r>
              <a:rPr lang="en-GB" b="0" kern="0" dirty="0" smtClean="0"/>
              <a:t>Understanding climate change in </a:t>
            </a:r>
            <a:r>
              <a:rPr lang="en-GB" b="0" kern="0" dirty="0" smtClean="0">
                <a:solidFill>
                  <a:schemeClr val="accent2"/>
                </a:solidFill>
              </a:rPr>
              <a:t>Rwanda</a:t>
            </a:r>
            <a:r>
              <a:rPr lang="en-GB" b="0" kern="0" dirty="0" smtClean="0"/>
              <a:t/>
            </a:r>
            <a:br>
              <a:rPr lang="en-GB" b="0" kern="0" dirty="0" smtClean="0"/>
            </a:br>
            <a:r>
              <a:rPr lang="en-GB" sz="2000" b="0" kern="0" dirty="0" smtClean="0"/>
              <a:t>– </a:t>
            </a:r>
            <a:r>
              <a:rPr lang="en-US" sz="2000" b="0" kern="0" dirty="0"/>
              <a:t>Past and future changes in </a:t>
            </a:r>
            <a:r>
              <a:rPr lang="en-US" sz="2000" b="0" kern="0" dirty="0" smtClean="0">
                <a:solidFill>
                  <a:schemeClr val="accent2"/>
                </a:solidFill>
              </a:rPr>
              <a:t>Rwanda</a:t>
            </a:r>
            <a:r>
              <a:rPr lang="en-US" sz="2000" b="0" kern="0" dirty="0" smtClean="0"/>
              <a:t>: </a:t>
            </a:r>
            <a:r>
              <a:rPr lang="en-US" sz="2000" b="0" kern="0" dirty="0"/>
              <a:t>Temperature</a:t>
            </a:r>
            <a:endParaRPr lang="en-GB" sz="2000" b="0" kern="0" dirty="0"/>
          </a:p>
        </p:txBody>
      </p:sp>
      <p:sp>
        <p:nvSpPr>
          <p:cNvPr id="24" name="Rectangle 1"/>
          <p:cNvSpPr>
            <a:spLocks noChangeArrowheads="1"/>
          </p:cNvSpPr>
          <p:nvPr/>
        </p:nvSpPr>
        <p:spPr bwMode="auto">
          <a:xfrm>
            <a:off x="2268538" y="1873259"/>
            <a:ext cx="63357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6213" indent="-176213" eaLnBrk="0" hangingPunct="0">
              <a:tabLst>
                <a:tab pos="93663" algn="l"/>
              </a:tabLst>
              <a:defRPr>
                <a:solidFill>
                  <a:schemeClr val="tx1"/>
                </a:solidFill>
                <a:latin typeface="Calibri" pitchFamily="34" charset="0"/>
                <a:cs typeface="Arial" pitchFamily="34" charset="0"/>
              </a:defRPr>
            </a:lvl1pPr>
            <a:lvl2pPr marL="742950" indent="-285750" eaLnBrk="0" hangingPunct="0">
              <a:tabLst>
                <a:tab pos="93663" algn="l"/>
              </a:tabLst>
              <a:defRPr>
                <a:solidFill>
                  <a:schemeClr val="tx1"/>
                </a:solidFill>
                <a:latin typeface="Calibri" pitchFamily="34" charset="0"/>
                <a:cs typeface="Arial" pitchFamily="34" charset="0"/>
              </a:defRPr>
            </a:lvl2pPr>
            <a:lvl3pPr marL="1143000" indent="-228600" eaLnBrk="0" hangingPunct="0">
              <a:tabLst>
                <a:tab pos="93663" algn="l"/>
              </a:tabLst>
              <a:defRPr>
                <a:solidFill>
                  <a:schemeClr val="tx1"/>
                </a:solidFill>
                <a:latin typeface="Calibri" pitchFamily="34" charset="0"/>
                <a:cs typeface="Arial" pitchFamily="34" charset="0"/>
              </a:defRPr>
            </a:lvl3pPr>
            <a:lvl4pPr marL="1600200" indent="-228600" eaLnBrk="0" hangingPunct="0">
              <a:tabLst>
                <a:tab pos="93663" algn="l"/>
              </a:tabLst>
              <a:defRPr>
                <a:solidFill>
                  <a:schemeClr val="tx1"/>
                </a:solidFill>
                <a:latin typeface="Calibri" pitchFamily="34" charset="0"/>
                <a:cs typeface="Arial" pitchFamily="34" charset="0"/>
              </a:defRPr>
            </a:lvl4pPr>
            <a:lvl5pPr marL="2057400" indent="-228600" eaLnBrk="0" hangingPunct="0">
              <a:tabLst>
                <a:tab pos="93663"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93663"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93663"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93663"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93663" algn="l"/>
              </a:tabLst>
              <a:defRPr>
                <a:solidFill>
                  <a:schemeClr val="tx1"/>
                </a:solidFill>
                <a:latin typeface="Calibri" pitchFamily="34" charset="0"/>
                <a:cs typeface="Arial" pitchFamily="34" charset="0"/>
              </a:defRPr>
            </a:lvl9pPr>
          </a:lstStyle>
          <a:p>
            <a:pPr>
              <a:buFontTx/>
              <a:buChar char="•"/>
            </a:pPr>
            <a:r>
              <a:rPr lang="en-US" altLang="de-DE" sz="1600" b="0" kern="0" dirty="0">
                <a:solidFill>
                  <a:schemeClr val="tx2"/>
                </a:solidFill>
                <a:latin typeface="+mj-lt"/>
                <a:ea typeface="+mj-ea"/>
                <a:cs typeface="+mj-cs"/>
              </a:rPr>
              <a:t>Annual average temperature has risen since </a:t>
            </a:r>
            <a:r>
              <a:rPr lang="en-US" altLang="de-DE" sz="1600" kern="0" dirty="0">
                <a:solidFill>
                  <a:schemeClr val="tx2"/>
                </a:solidFill>
                <a:latin typeface="+mj-lt"/>
                <a:ea typeface="+mj-ea"/>
                <a:cs typeface="+mj-cs"/>
              </a:rPr>
              <a:t>1971 by about </a:t>
            </a:r>
            <a:r>
              <a:rPr lang="en-US" altLang="de-DE" sz="1600" kern="0" dirty="0" smtClean="0">
                <a:solidFill>
                  <a:schemeClr val="tx2"/>
                </a:solidFill>
                <a:latin typeface="+mj-lt"/>
                <a:ea typeface="+mj-ea"/>
                <a:cs typeface="+mj-cs"/>
              </a:rPr>
              <a:t>1.4°C</a:t>
            </a:r>
          </a:p>
          <a:p>
            <a:pPr>
              <a:buFontTx/>
              <a:buChar char="•"/>
            </a:pPr>
            <a:r>
              <a:rPr lang="de-DE" altLang="de-DE" sz="1600" kern="0" dirty="0" err="1" smtClean="0">
                <a:solidFill>
                  <a:schemeClr val="tx2"/>
                </a:solidFill>
                <a:latin typeface="+mj-lt"/>
                <a:ea typeface="+mj-ea"/>
                <a:cs typeface="+mj-cs"/>
              </a:rPr>
              <a:t>Increasing</a:t>
            </a:r>
            <a:r>
              <a:rPr lang="de-DE" altLang="de-DE" sz="1600" kern="0" dirty="0" smtClean="0">
                <a:solidFill>
                  <a:schemeClr val="tx2"/>
                </a:solidFill>
                <a:latin typeface="+mj-lt"/>
                <a:ea typeface="+mj-ea"/>
                <a:cs typeface="+mj-cs"/>
              </a:rPr>
              <a:t> </a:t>
            </a:r>
            <a:r>
              <a:rPr lang="de-DE" altLang="de-DE" sz="1600" kern="0" dirty="0" err="1" smtClean="0">
                <a:solidFill>
                  <a:schemeClr val="tx2"/>
                </a:solidFill>
                <a:latin typeface="+mj-lt"/>
                <a:ea typeface="+mj-ea"/>
                <a:cs typeface="+mj-cs"/>
              </a:rPr>
              <a:t>trend</a:t>
            </a:r>
            <a:r>
              <a:rPr lang="de-DE" altLang="de-DE" sz="1600" kern="0" dirty="0" smtClean="0">
                <a:solidFill>
                  <a:schemeClr val="tx2"/>
                </a:solidFill>
                <a:latin typeface="+mj-lt"/>
                <a:ea typeface="+mj-ea"/>
                <a:cs typeface="+mj-cs"/>
              </a:rPr>
              <a:t> </a:t>
            </a:r>
            <a:r>
              <a:rPr lang="de-DE" altLang="de-DE" sz="1600" kern="0" dirty="0" err="1" smtClean="0">
                <a:solidFill>
                  <a:schemeClr val="tx2"/>
                </a:solidFill>
                <a:latin typeface="+mj-lt"/>
                <a:ea typeface="+mj-ea"/>
                <a:cs typeface="+mj-cs"/>
              </a:rPr>
              <a:t>of</a:t>
            </a:r>
            <a:r>
              <a:rPr lang="de-DE" altLang="de-DE" sz="1600" kern="0" dirty="0" smtClean="0">
                <a:solidFill>
                  <a:schemeClr val="tx2"/>
                </a:solidFill>
                <a:latin typeface="+mj-lt"/>
                <a:ea typeface="+mj-ea"/>
                <a:cs typeface="+mj-cs"/>
              </a:rPr>
              <a:t> +0.35°C per </a:t>
            </a:r>
            <a:r>
              <a:rPr lang="de-DE" altLang="de-DE" sz="1600" kern="0" dirty="0" err="1" smtClean="0">
                <a:solidFill>
                  <a:schemeClr val="tx2"/>
                </a:solidFill>
                <a:latin typeface="+mj-lt"/>
                <a:ea typeface="+mj-ea"/>
                <a:cs typeface="+mj-cs"/>
              </a:rPr>
              <a:t>decade</a:t>
            </a:r>
            <a:r>
              <a:rPr lang="de-DE" altLang="de-DE" sz="1600" kern="0" dirty="0" smtClean="0">
                <a:solidFill>
                  <a:schemeClr val="tx2"/>
                </a:solidFill>
                <a:latin typeface="+mj-lt"/>
                <a:ea typeface="+mj-ea"/>
                <a:cs typeface="+mj-cs"/>
              </a:rPr>
              <a:t> </a:t>
            </a:r>
            <a:r>
              <a:rPr lang="de-DE" altLang="de-DE" sz="1600" kern="0" dirty="0" err="1" smtClean="0">
                <a:solidFill>
                  <a:schemeClr val="tx2"/>
                </a:solidFill>
                <a:latin typeface="+mj-lt"/>
                <a:ea typeface="+mj-ea"/>
                <a:cs typeface="+mj-cs"/>
              </a:rPr>
              <a:t>between</a:t>
            </a:r>
            <a:r>
              <a:rPr lang="de-DE" altLang="de-DE" sz="1600" kern="0" dirty="0" smtClean="0">
                <a:solidFill>
                  <a:schemeClr val="tx2"/>
                </a:solidFill>
                <a:latin typeface="+mj-lt"/>
                <a:ea typeface="+mj-ea"/>
                <a:cs typeface="+mj-cs"/>
              </a:rPr>
              <a:t> 1971 </a:t>
            </a:r>
            <a:r>
              <a:rPr lang="de-DE" altLang="de-DE" sz="1600" kern="0" dirty="0" err="1" smtClean="0">
                <a:solidFill>
                  <a:schemeClr val="tx2"/>
                </a:solidFill>
                <a:latin typeface="+mj-lt"/>
                <a:ea typeface="+mj-ea"/>
                <a:cs typeface="+mj-cs"/>
              </a:rPr>
              <a:t>and</a:t>
            </a:r>
            <a:r>
              <a:rPr lang="de-DE" altLang="de-DE" sz="1600" kern="0" dirty="0" smtClean="0">
                <a:solidFill>
                  <a:schemeClr val="tx2"/>
                </a:solidFill>
                <a:latin typeface="+mj-lt"/>
                <a:ea typeface="+mj-ea"/>
                <a:cs typeface="+mj-cs"/>
              </a:rPr>
              <a:t> 2010</a:t>
            </a:r>
            <a:endParaRPr lang="en-US" altLang="de-DE" sz="1600" kern="0" dirty="0" smtClean="0">
              <a:solidFill>
                <a:schemeClr val="tx2"/>
              </a:solidFill>
              <a:latin typeface="+mj-lt"/>
              <a:ea typeface="+mj-ea"/>
              <a:cs typeface="+mj-cs"/>
            </a:endParaRPr>
          </a:p>
          <a:p>
            <a:pPr marL="0" indent="0"/>
            <a:endParaRPr lang="en-US" altLang="de-DE" sz="1600" b="0" kern="0" dirty="0">
              <a:solidFill>
                <a:schemeClr val="tx2"/>
              </a:solidFill>
              <a:latin typeface="+mj-lt"/>
              <a:ea typeface="+mj-ea"/>
              <a:cs typeface="+mj-cs"/>
            </a:endParaRPr>
          </a:p>
        </p:txBody>
      </p:sp>
      <p:sp>
        <p:nvSpPr>
          <p:cNvPr id="25" name="Rectangle 1"/>
          <p:cNvSpPr>
            <a:spLocks noChangeArrowheads="1"/>
          </p:cNvSpPr>
          <p:nvPr/>
        </p:nvSpPr>
        <p:spPr bwMode="auto">
          <a:xfrm>
            <a:off x="2268538" y="3210104"/>
            <a:ext cx="6335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4625" indent="-174625"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176213" indent="-176213">
              <a:buFontTx/>
              <a:buChar char="•"/>
              <a:tabLst>
                <a:tab pos="93663" algn="l"/>
              </a:tabLst>
            </a:pPr>
            <a:r>
              <a:rPr lang="en-US" altLang="de-DE" sz="1600" b="0" kern="0" dirty="0">
                <a:solidFill>
                  <a:schemeClr val="tx2"/>
                </a:solidFill>
                <a:latin typeface="+mj-lt"/>
                <a:ea typeface="+mj-ea"/>
                <a:cs typeface="+mj-cs"/>
              </a:rPr>
              <a:t>Average temperature expected to increase up to </a:t>
            </a:r>
            <a:r>
              <a:rPr lang="en-US" altLang="de-DE" sz="1600" kern="0" dirty="0">
                <a:solidFill>
                  <a:schemeClr val="tx2"/>
                </a:solidFill>
                <a:latin typeface="+mj-lt"/>
                <a:ea typeface="+mj-ea"/>
                <a:cs typeface="+mj-cs"/>
              </a:rPr>
              <a:t>2.5°C by 2050 </a:t>
            </a:r>
            <a:r>
              <a:rPr lang="en-US" altLang="de-DE" sz="1600" b="0" kern="0" dirty="0">
                <a:solidFill>
                  <a:schemeClr val="tx2"/>
                </a:solidFill>
                <a:latin typeface="+mj-lt"/>
                <a:ea typeface="+mj-ea"/>
                <a:cs typeface="+mj-cs"/>
              </a:rPr>
              <a:t>and ca. </a:t>
            </a:r>
            <a:r>
              <a:rPr lang="en-US" altLang="de-DE" sz="1600" kern="0" dirty="0">
                <a:solidFill>
                  <a:schemeClr val="tx2"/>
                </a:solidFill>
                <a:latin typeface="+mj-lt"/>
                <a:ea typeface="+mj-ea"/>
                <a:cs typeface="+mj-cs"/>
              </a:rPr>
              <a:t>4°C by 2080</a:t>
            </a:r>
          </a:p>
        </p:txBody>
      </p:sp>
      <p:sp>
        <p:nvSpPr>
          <p:cNvPr id="26" name="Rechteck 25"/>
          <p:cNvSpPr/>
          <p:nvPr/>
        </p:nvSpPr>
        <p:spPr>
          <a:xfrm>
            <a:off x="319315" y="1891849"/>
            <a:ext cx="1731736" cy="1040039"/>
          </a:xfrm>
          <a:prstGeom prst="rect">
            <a:avLst/>
          </a:prstGeom>
          <a:solidFill>
            <a:schemeClr val="bg1">
              <a:lumMod val="85000"/>
            </a:schemeClr>
          </a:solidFill>
          <a:ln w="9525" cap="flat" cmpd="sng" algn="ctr">
            <a:noFill/>
            <a:prstDash val="solid"/>
          </a:ln>
          <a:effectLst/>
        </p:spPr>
        <p:txBody>
          <a:bodyPr lIns="216000" tIns="234000" rIns="216000" bIns="234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schemeClr val="tx1">
                    <a:lumMod val="50000"/>
                    <a:lumOff val="50000"/>
                  </a:schemeClr>
                </a:solidFill>
                <a:effectLst/>
                <a:uLnTx/>
                <a:uFillTx/>
                <a:latin typeface="+mj-lt"/>
                <a:ea typeface="+mn-ea"/>
                <a:cs typeface="Arial" pitchFamily="34" charset="0"/>
              </a:rPr>
              <a:t>Past</a:t>
            </a:r>
            <a:endParaRPr kumimoji="0" lang="de-DE" sz="2000" i="0" u="none" strike="noStrike" kern="0" cap="none" spc="0" normalizeH="0" baseline="0" noProof="0" dirty="0">
              <a:ln>
                <a:noFill/>
              </a:ln>
              <a:solidFill>
                <a:schemeClr val="tx1">
                  <a:lumMod val="50000"/>
                  <a:lumOff val="50000"/>
                </a:schemeClr>
              </a:solidFill>
              <a:effectLst/>
              <a:uLnTx/>
              <a:uFillTx/>
              <a:latin typeface="+mj-lt"/>
              <a:ea typeface="+mn-ea"/>
              <a:cs typeface="Arial" pitchFamily="34" charset="0"/>
            </a:endParaRPr>
          </a:p>
        </p:txBody>
      </p:sp>
      <p:sp>
        <p:nvSpPr>
          <p:cNvPr id="27" name="Rechteck 26"/>
          <p:cNvSpPr/>
          <p:nvPr/>
        </p:nvSpPr>
        <p:spPr>
          <a:xfrm>
            <a:off x="319316" y="3025833"/>
            <a:ext cx="1731735" cy="1040400"/>
          </a:xfrm>
          <a:prstGeom prst="rect">
            <a:avLst/>
          </a:prstGeom>
          <a:solidFill>
            <a:srgbClr val="999999"/>
          </a:solidFill>
          <a:ln w="9525" cap="flat" cmpd="sng" algn="ctr">
            <a:noFill/>
            <a:prstDash val="solid"/>
          </a:ln>
          <a:effectLst/>
        </p:spPr>
        <p:txBody>
          <a:bodyPr lIns="216000" tIns="234000" rIns="216000" bIns="234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schemeClr val="bg1"/>
                </a:solidFill>
                <a:effectLst/>
                <a:uLnTx/>
                <a:uFillTx/>
                <a:latin typeface="+mj-lt"/>
                <a:ea typeface="+mn-ea"/>
                <a:cs typeface="Arial" pitchFamily="34" charset="0"/>
              </a:rPr>
              <a:t>Future</a:t>
            </a:r>
            <a:endParaRPr kumimoji="0" lang="de-DE" sz="1800" i="0" u="none" strike="noStrike" kern="0" cap="none" spc="0" normalizeH="0" baseline="0" noProof="0" dirty="0">
              <a:ln>
                <a:noFill/>
              </a:ln>
              <a:solidFill>
                <a:schemeClr val="bg1"/>
              </a:solidFill>
              <a:effectLst/>
              <a:uLnTx/>
              <a:uFillTx/>
              <a:latin typeface="+mj-lt"/>
              <a:ea typeface="+mn-ea"/>
              <a:cs typeface="Arial" pitchFamily="34" charset="0"/>
            </a:endParaRPr>
          </a:p>
        </p:txBody>
      </p:sp>
      <p:sp>
        <p:nvSpPr>
          <p:cNvPr id="28" name="Rechteck 27"/>
          <p:cNvSpPr/>
          <p:nvPr/>
        </p:nvSpPr>
        <p:spPr>
          <a:xfrm>
            <a:off x="319315" y="4184200"/>
            <a:ext cx="1731735" cy="1040400"/>
          </a:xfrm>
          <a:prstGeom prst="rect">
            <a:avLst/>
          </a:prstGeom>
          <a:solidFill>
            <a:srgbClr val="9CBC59"/>
          </a:solidFill>
          <a:ln w="76200" cap="flat" cmpd="sng" algn="ctr">
            <a:noFill/>
            <a:prstDash val="solid"/>
          </a:ln>
          <a:effectLst/>
        </p:spPr>
        <p:txBody>
          <a:bodyPr lIns="233614" tIns="233614" rIns="233614" bIns="233614" spcCol="1270" anchor="ctr"/>
          <a:lstStyle/>
          <a:p>
            <a:pPr marL="0" marR="0" lvl="0" indent="0" algn="ctr" defTabSz="977900" eaLnBrk="1" fontAlgn="auto" latinLnBrk="0" hangingPunct="1">
              <a:lnSpc>
                <a:spcPct val="90000"/>
              </a:lnSpc>
              <a:spcBef>
                <a:spcPts val="0"/>
              </a:spcBef>
              <a:spcAft>
                <a:spcPct val="35000"/>
              </a:spcAft>
              <a:buClrTx/>
              <a:buSzTx/>
              <a:buFontTx/>
              <a:buNone/>
              <a:tabLst/>
              <a:defRPr/>
            </a:pPr>
            <a:r>
              <a:rPr kumimoji="0" lang="en-GB" sz="2000" u="none" strike="noStrike" kern="0" cap="none" spc="0" normalizeH="0" baseline="0" noProof="0" dirty="0">
                <a:ln>
                  <a:noFill/>
                </a:ln>
                <a:solidFill>
                  <a:srgbClr val="4B4B4B"/>
                </a:solidFill>
                <a:effectLst/>
                <a:uLnTx/>
                <a:uFillTx/>
                <a:latin typeface="+mj-lt"/>
                <a:ea typeface="+mn-ea"/>
                <a:cs typeface="Arial" pitchFamily="34" charset="0"/>
              </a:rPr>
              <a:t>Impacts</a:t>
            </a:r>
            <a:endParaRPr kumimoji="0" lang="de-DE" sz="2000" u="none" strike="noStrike" kern="0" cap="none" spc="0" normalizeH="0" baseline="0" noProof="0" dirty="0">
              <a:ln>
                <a:noFill/>
              </a:ln>
              <a:solidFill>
                <a:srgbClr val="4B4B4B"/>
              </a:solidFill>
              <a:effectLst/>
              <a:uLnTx/>
              <a:uFillTx/>
              <a:latin typeface="+mj-lt"/>
              <a:ea typeface="+mn-ea"/>
              <a:cs typeface="Arial" pitchFamily="34" charset="0"/>
            </a:endParaRPr>
          </a:p>
        </p:txBody>
      </p:sp>
      <p:sp>
        <p:nvSpPr>
          <p:cNvPr id="29" name="Rectangle 1"/>
          <p:cNvSpPr>
            <a:spLocks noChangeArrowheads="1"/>
          </p:cNvSpPr>
          <p:nvPr/>
        </p:nvSpPr>
        <p:spPr bwMode="auto">
          <a:xfrm>
            <a:off x="2268538" y="4412589"/>
            <a:ext cx="6335712" cy="830997"/>
          </a:xfrm>
          <a:prstGeom prst="rect">
            <a:avLst/>
          </a:prstGeom>
          <a:noFill/>
          <a:ln w="9525">
            <a:noFill/>
            <a:miter lim="800000"/>
            <a:headEnd/>
            <a:tailEnd/>
          </a:ln>
        </p:spPr>
        <p:txBody>
          <a:bodyPr anchor="ctr">
            <a:spAutoFit/>
          </a:bodyPr>
          <a:lstStyle/>
          <a:p>
            <a:pPr marL="176213" indent="-176213">
              <a:buFontTx/>
              <a:buChar char="•"/>
              <a:tabLst>
                <a:tab pos="93663" algn="l"/>
              </a:tabLst>
              <a:defRPr/>
            </a:pPr>
            <a:r>
              <a:rPr lang="en-US" sz="1600" kern="0" dirty="0">
                <a:solidFill>
                  <a:schemeClr val="tx2"/>
                </a:solidFill>
                <a:latin typeface="+mj-lt"/>
                <a:ea typeface="+mj-ea"/>
                <a:cs typeface="+mj-cs"/>
              </a:rPr>
              <a:t>Lower quality of soil</a:t>
            </a:r>
            <a:r>
              <a:rPr lang="en-US" sz="1600" b="0" kern="0" dirty="0">
                <a:solidFill>
                  <a:schemeClr val="tx2"/>
                </a:solidFill>
                <a:latin typeface="+mj-lt"/>
                <a:ea typeface="+mj-ea"/>
                <a:cs typeface="+mj-cs"/>
              </a:rPr>
              <a:t>, more difficult harvests, lower yields</a:t>
            </a:r>
          </a:p>
          <a:p>
            <a:pPr marL="176213" indent="-176213">
              <a:buFontTx/>
              <a:buChar char="•"/>
              <a:tabLst>
                <a:tab pos="93663" algn="l"/>
              </a:tabLst>
              <a:defRPr/>
            </a:pPr>
            <a:r>
              <a:rPr lang="en-US" sz="1600" kern="0" dirty="0" smtClean="0">
                <a:solidFill>
                  <a:schemeClr val="tx2"/>
                </a:solidFill>
              </a:rPr>
              <a:t>Increasing </a:t>
            </a:r>
            <a:r>
              <a:rPr lang="en-US" sz="1600" kern="0" dirty="0">
                <a:solidFill>
                  <a:schemeClr val="tx2"/>
                </a:solidFill>
              </a:rPr>
              <a:t>health risks </a:t>
            </a:r>
            <a:r>
              <a:rPr lang="en-US" sz="1600" b="0" kern="0" dirty="0">
                <a:solidFill>
                  <a:schemeClr val="tx2"/>
                </a:solidFill>
              </a:rPr>
              <a:t>due to high temperatures (e.g. spread of diseases</a:t>
            </a:r>
            <a:r>
              <a:rPr lang="en-US" sz="1600" b="0" kern="0" dirty="0" smtClean="0">
                <a:solidFill>
                  <a:schemeClr val="tx2"/>
                </a:solidFill>
              </a:rPr>
              <a:t>)</a:t>
            </a:r>
            <a:endParaRPr lang="en-US" sz="1600" b="0" kern="0" dirty="0">
              <a:solidFill>
                <a:schemeClr val="tx2"/>
              </a:solidFill>
            </a:endParaRPr>
          </a:p>
        </p:txBody>
      </p:sp>
      <p:sp>
        <p:nvSpPr>
          <p:cNvPr id="30" name="Rechteck 29"/>
          <p:cNvSpPr/>
          <p:nvPr/>
        </p:nvSpPr>
        <p:spPr>
          <a:xfrm>
            <a:off x="319315" y="5380647"/>
            <a:ext cx="1731735" cy="1012896"/>
          </a:xfrm>
          <a:prstGeom prst="rect">
            <a:avLst/>
          </a:prstGeom>
          <a:solidFill>
            <a:srgbClr val="007CA8"/>
          </a:solidFill>
          <a:ln w="9525" cap="flat" cmpd="sng" algn="ctr">
            <a:noFill/>
            <a:prstDash val="solid"/>
          </a:ln>
          <a:effectLst/>
        </p:spPr>
        <p:txBody>
          <a:bodyPr lIns="216000" tIns="234000" rIns="216000" bIns="234000" anchor="ctr"/>
          <a:lstStyle/>
          <a:p>
            <a:pPr algn="ctr" eaLnBrk="1" fontAlgn="auto" hangingPunct="1">
              <a:spcBef>
                <a:spcPts val="0"/>
              </a:spcBef>
              <a:spcAft>
                <a:spcPts val="0"/>
              </a:spcAft>
            </a:pPr>
            <a:r>
              <a:rPr lang="en-GB" sz="1800" kern="0" dirty="0">
                <a:solidFill>
                  <a:schemeClr val="bg1"/>
                </a:solidFill>
                <a:latin typeface="+mj-lt"/>
                <a:cs typeface="Arial" pitchFamily="34" charset="0"/>
              </a:rPr>
              <a:t>Relevance for businesses</a:t>
            </a:r>
            <a:endParaRPr lang="de-DE" sz="1800" kern="0" dirty="0">
              <a:solidFill>
                <a:schemeClr val="bg1"/>
              </a:solidFill>
              <a:latin typeface="+mj-lt"/>
              <a:cs typeface="Arial" pitchFamily="34" charset="0"/>
            </a:endParaRPr>
          </a:p>
        </p:txBody>
      </p:sp>
      <p:sp>
        <p:nvSpPr>
          <p:cNvPr id="31" name="Rectangle 1"/>
          <p:cNvSpPr>
            <a:spLocks noChangeArrowheads="1"/>
          </p:cNvSpPr>
          <p:nvPr/>
        </p:nvSpPr>
        <p:spPr bwMode="auto">
          <a:xfrm>
            <a:off x="2268538" y="5633082"/>
            <a:ext cx="6335712" cy="830997"/>
          </a:xfrm>
          <a:prstGeom prst="rect">
            <a:avLst/>
          </a:prstGeom>
          <a:noFill/>
          <a:ln w="9525">
            <a:noFill/>
            <a:miter lim="800000"/>
            <a:headEnd/>
            <a:tailEnd/>
          </a:ln>
        </p:spPr>
        <p:txBody>
          <a:bodyPr anchor="ctr">
            <a:spAutoFit/>
          </a:bodyPr>
          <a:lstStyle/>
          <a:p>
            <a:pPr marL="176213" indent="-176213">
              <a:buFontTx/>
              <a:buChar char="•"/>
              <a:tabLst>
                <a:tab pos="93663" algn="l"/>
              </a:tabLst>
              <a:defRPr/>
            </a:pPr>
            <a:r>
              <a:rPr lang="en-US" sz="1600" b="0" kern="0" dirty="0">
                <a:solidFill>
                  <a:schemeClr val="tx2"/>
                </a:solidFill>
                <a:latin typeface="+mj-lt"/>
                <a:ea typeface="+mj-ea"/>
                <a:cs typeface="+mj-cs"/>
              </a:rPr>
              <a:t>Heat waves are </a:t>
            </a:r>
            <a:r>
              <a:rPr lang="en-US" sz="1600" kern="0" dirty="0">
                <a:solidFill>
                  <a:schemeClr val="tx2"/>
                </a:solidFill>
                <a:latin typeface="+mj-lt"/>
                <a:ea typeface="+mj-ea"/>
                <a:cs typeface="+mj-cs"/>
              </a:rPr>
              <a:t>affecting productivity of employees</a:t>
            </a:r>
            <a:r>
              <a:rPr lang="en-US" sz="1600" b="0" kern="0" dirty="0">
                <a:solidFill>
                  <a:schemeClr val="tx2"/>
                </a:solidFill>
                <a:latin typeface="+mj-lt"/>
                <a:ea typeface="+mj-ea"/>
                <a:cs typeface="+mj-cs"/>
              </a:rPr>
              <a:t> in different sectors, from construction to </a:t>
            </a:r>
            <a:r>
              <a:rPr lang="en-US" sz="1600" b="0" kern="0" dirty="0" smtClean="0">
                <a:solidFill>
                  <a:schemeClr val="tx2"/>
                </a:solidFill>
                <a:latin typeface="+mj-lt"/>
                <a:ea typeface="+mj-ea"/>
                <a:cs typeface="+mj-cs"/>
              </a:rPr>
              <a:t>manufacturing</a:t>
            </a:r>
          </a:p>
          <a:p>
            <a:pPr marL="176213" indent="-176213">
              <a:buFontTx/>
              <a:buChar char="•"/>
              <a:tabLst>
                <a:tab pos="93663" algn="l"/>
              </a:tabLst>
              <a:defRPr/>
            </a:pPr>
            <a:endParaRPr lang="en-US" sz="1600" b="0" kern="0" dirty="0">
              <a:solidFill>
                <a:schemeClr val="tx2"/>
              </a:solidFill>
              <a:latin typeface="+mj-lt"/>
              <a:ea typeface="+mj-ea"/>
              <a:cs typeface="+mj-cs"/>
            </a:endParaRPr>
          </a:p>
        </p:txBody>
      </p:sp>
      <p:sp>
        <p:nvSpPr>
          <p:cNvPr id="32" name="Rectangle 1"/>
          <p:cNvSpPr>
            <a:spLocks noChangeArrowheads="1"/>
          </p:cNvSpPr>
          <p:nvPr/>
        </p:nvSpPr>
        <p:spPr bwMode="auto">
          <a:xfrm>
            <a:off x="5644055" y="6334780"/>
            <a:ext cx="33580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76213" indent="-176213" eaLnBrk="0" hangingPunct="0">
              <a:tabLst>
                <a:tab pos="93663" algn="l"/>
              </a:tabLst>
              <a:defRPr>
                <a:solidFill>
                  <a:schemeClr val="tx1"/>
                </a:solidFill>
                <a:latin typeface="Calibri" pitchFamily="34" charset="0"/>
                <a:cs typeface="Arial" pitchFamily="34" charset="0"/>
              </a:defRPr>
            </a:lvl1pPr>
            <a:lvl2pPr marL="742950" indent="-285750" eaLnBrk="0" hangingPunct="0">
              <a:tabLst>
                <a:tab pos="93663" algn="l"/>
              </a:tabLst>
              <a:defRPr>
                <a:solidFill>
                  <a:schemeClr val="tx1"/>
                </a:solidFill>
                <a:latin typeface="Calibri" pitchFamily="34" charset="0"/>
                <a:cs typeface="Arial" pitchFamily="34" charset="0"/>
              </a:defRPr>
            </a:lvl2pPr>
            <a:lvl3pPr marL="1143000" indent="-228600" eaLnBrk="0" hangingPunct="0">
              <a:tabLst>
                <a:tab pos="93663" algn="l"/>
              </a:tabLst>
              <a:defRPr>
                <a:solidFill>
                  <a:schemeClr val="tx1"/>
                </a:solidFill>
                <a:latin typeface="Calibri" pitchFamily="34" charset="0"/>
                <a:cs typeface="Arial" pitchFamily="34" charset="0"/>
              </a:defRPr>
            </a:lvl3pPr>
            <a:lvl4pPr marL="1600200" indent="-228600" eaLnBrk="0" hangingPunct="0">
              <a:tabLst>
                <a:tab pos="93663" algn="l"/>
              </a:tabLst>
              <a:defRPr>
                <a:solidFill>
                  <a:schemeClr val="tx1"/>
                </a:solidFill>
                <a:latin typeface="Calibri" pitchFamily="34" charset="0"/>
                <a:cs typeface="Arial" pitchFamily="34" charset="0"/>
              </a:defRPr>
            </a:lvl4pPr>
            <a:lvl5pPr marL="2057400" indent="-228600" eaLnBrk="0" hangingPunct="0">
              <a:tabLst>
                <a:tab pos="93663"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93663"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93663"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93663"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93663" algn="l"/>
              </a:tabLst>
              <a:defRPr>
                <a:solidFill>
                  <a:schemeClr val="tx1"/>
                </a:solidFill>
                <a:latin typeface="Calibri" pitchFamily="34" charset="0"/>
                <a:cs typeface="Arial" pitchFamily="34" charset="0"/>
              </a:defRPr>
            </a:lvl9pPr>
          </a:lstStyle>
          <a:p>
            <a:pPr marL="0" indent="0"/>
            <a:r>
              <a:rPr lang="de-DE" altLang="de-DE" sz="1000" b="0" kern="0" dirty="0" smtClean="0">
                <a:solidFill>
                  <a:schemeClr val="tx2"/>
                </a:solidFill>
                <a:latin typeface="+mj-lt"/>
                <a:ea typeface="+mj-ea"/>
                <a:cs typeface="+mj-cs"/>
              </a:rPr>
              <a:t>Source: GIZ &amp; adelphi 2015</a:t>
            </a:r>
            <a:endParaRPr lang="en-US" altLang="de-DE" sz="1000" b="0" kern="0" dirty="0">
              <a:solidFill>
                <a:schemeClr val="tx2"/>
              </a:solidFill>
              <a:latin typeface="+mj-lt"/>
              <a:ea typeface="+mj-ea"/>
              <a:cs typeface="+mj-cs"/>
            </a:endParaRPr>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422799341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p:cNvSpPr txBox="1">
            <a:spLocks/>
          </p:cNvSpPr>
          <p:nvPr/>
        </p:nvSpPr>
        <p:spPr>
          <a:xfrm>
            <a:off x="679154" y="1057835"/>
            <a:ext cx="8172745" cy="844569"/>
          </a:xfrm>
          <a:prstGeom prst="rect">
            <a:avLst/>
          </a:prstGeom>
        </p:spPr>
        <p:txBody>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chemeClr val="accent2"/>
                </a:solidFill>
              </a:rPr>
              <a:t>III. </a:t>
            </a:r>
            <a:r>
              <a:rPr lang="en-GB" b="0" kern="0" dirty="0"/>
              <a:t>Climate Change in </a:t>
            </a:r>
            <a:r>
              <a:rPr lang="en-GB" b="0" kern="0" dirty="0">
                <a:solidFill>
                  <a:schemeClr val="accent2"/>
                </a:solidFill>
              </a:rPr>
              <a:t>Rwanda</a:t>
            </a:r>
            <a:r>
              <a:rPr lang="en-GB" b="0" kern="0" dirty="0" smtClean="0"/>
              <a:t/>
            </a:r>
            <a:br>
              <a:rPr lang="en-GB" b="0" kern="0" dirty="0" smtClean="0"/>
            </a:br>
            <a:r>
              <a:rPr lang="en-GB" sz="2000" b="0" kern="0" dirty="0" smtClean="0"/>
              <a:t>– </a:t>
            </a:r>
            <a:r>
              <a:rPr lang="en-US" sz="2000" b="0" kern="0" dirty="0"/>
              <a:t>Past and future changes in </a:t>
            </a:r>
            <a:r>
              <a:rPr lang="en-US" sz="2000" b="0" kern="0" dirty="0" smtClean="0">
                <a:solidFill>
                  <a:schemeClr val="accent2"/>
                </a:solidFill>
              </a:rPr>
              <a:t>Rwanda</a:t>
            </a:r>
            <a:r>
              <a:rPr lang="en-US" sz="2000" b="0" kern="0" dirty="0" smtClean="0"/>
              <a:t>: Precipitation</a:t>
            </a:r>
            <a:endParaRPr lang="en-GB" sz="2000" b="0" kern="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760" y="1851690"/>
            <a:ext cx="6400799" cy="4458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7457439" y="6085617"/>
            <a:ext cx="1341182" cy="246221"/>
          </a:xfrm>
          <a:prstGeom prst="rect">
            <a:avLst/>
          </a:prstGeom>
        </p:spPr>
        <p:txBody>
          <a:bodyPr wrap="square">
            <a:spAutoFit/>
          </a:bodyPr>
          <a:lstStyle/>
          <a:p>
            <a:pPr algn="r">
              <a:tabLst>
                <a:tab pos="93663" algn="l"/>
              </a:tabLst>
              <a:defRPr/>
            </a:pPr>
            <a:r>
              <a:rPr lang="de-DE" sz="1000" kern="0" dirty="0" smtClean="0">
                <a:solidFill>
                  <a:schemeClr val="tx2"/>
                </a:solidFill>
              </a:rPr>
              <a:t>Source: CSC 2011 </a:t>
            </a:r>
            <a:endParaRPr lang="en-US" sz="1000" kern="0" dirty="0">
              <a:solidFill>
                <a:schemeClr val="tx2"/>
              </a:solidFill>
            </a:endParaRPr>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58532398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p:cNvSpPr txBox="1">
            <a:spLocks/>
          </p:cNvSpPr>
          <p:nvPr/>
        </p:nvSpPr>
        <p:spPr>
          <a:xfrm>
            <a:off x="679154" y="1057835"/>
            <a:ext cx="8172745" cy="844569"/>
          </a:xfrm>
          <a:prstGeom prst="rect">
            <a:avLst/>
          </a:prstGeom>
        </p:spPr>
        <p:txBody>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chemeClr val="accent2"/>
                </a:solidFill>
              </a:rPr>
              <a:t>III. </a:t>
            </a:r>
            <a:r>
              <a:rPr lang="en-GB" b="0" kern="0" dirty="0" smtClean="0"/>
              <a:t>Understanding past and projected impacts in Rwanda</a:t>
            </a:r>
            <a:br>
              <a:rPr lang="en-GB" b="0" kern="0" dirty="0" smtClean="0"/>
            </a:br>
            <a:r>
              <a:rPr lang="en-GB" sz="2000" b="0" kern="0" dirty="0" smtClean="0"/>
              <a:t>– </a:t>
            </a:r>
            <a:r>
              <a:rPr lang="en-US" sz="2000" b="0" kern="0" dirty="0"/>
              <a:t>Past and future changes in </a:t>
            </a:r>
            <a:r>
              <a:rPr lang="en-US" sz="2000" b="0" kern="0" dirty="0" smtClean="0">
                <a:solidFill>
                  <a:schemeClr val="accent2"/>
                </a:solidFill>
              </a:rPr>
              <a:t>Rwanda</a:t>
            </a:r>
            <a:r>
              <a:rPr lang="en-US" sz="2000" b="0" kern="0" dirty="0" smtClean="0"/>
              <a:t>: Precipitation</a:t>
            </a:r>
            <a:endParaRPr lang="en-GB" sz="2000" b="0" kern="0" dirty="0"/>
          </a:p>
        </p:txBody>
      </p:sp>
      <p:sp>
        <p:nvSpPr>
          <p:cNvPr id="24" name="Rectangle 1"/>
          <p:cNvSpPr>
            <a:spLocks noChangeArrowheads="1"/>
          </p:cNvSpPr>
          <p:nvPr/>
        </p:nvSpPr>
        <p:spPr bwMode="auto">
          <a:xfrm>
            <a:off x="2268537" y="1870381"/>
            <a:ext cx="658336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76213" indent="-176213" eaLnBrk="0" hangingPunct="0">
              <a:tabLst>
                <a:tab pos="93663" algn="l"/>
              </a:tabLst>
              <a:defRPr>
                <a:solidFill>
                  <a:schemeClr val="tx1"/>
                </a:solidFill>
                <a:latin typeface="Calibri" pitchFamily="34" charset="0"/>
                <a:cs typeface="Arial" pitchFamily="34" charset="0"/>
              </a:defRPr>
            </a:lvl1pPr>
            <a:lvl2pPr marL="742950" indent="-285750" eaLnBrk="0" hangingPunct="0">
              <a:tabLst>
                <a:tab pos="93663" algn="l"/>
              </a:tabLst>
              <a:defRPr>
                <a:solidFill>
                  <a:schemeClr val="tx1"/>
                </a:solidFill>
                <a:latin typeface="Calibri" pitchFamily="34" charset="0"/>
                <a:cs typeface="Arial" pitchFamily="34" charset="0"/>
              </a:defRPr>
            </a:lvl2pPr>
            <a:lvl3pPr marL="1143000" indent="-228600" eaLnBrk="0" hangingPunct="0">
              <a:tabLst>
                <a:tab pos="93663" algn="l"/>
              </a:tabLst>
              <a:defRPr>
                <a:solidFill>
                  <a:schemeClr val="tx1"/>
                </a:solidFill>
                <a:latin typeface="Calibri" pitchFamily="34" charset="0"/>
                <a:cs typeface="Arial" pitchFamily="34" charset="0"/>
              </a:defRPr>
            </a:lvl3pPr>
            <a:lvl4pPr marL="1600200" indent="-228600" eaLnBrk="0" hangingPunct="0">
              <a:tabLst>
                <a:tab pos="93663" algn="l"/>
              </a:tabLst>
              <a:defRPr>
                <a:solidFill>
                  <a:schemeClr val="tx1"/>
                </a:solidFill>
                <a:latin typeface="Calibri" pitchFamily="34" charset="0"/>
                <a:cs typeface="Arial" pitchFamily="34" charset="0"/>
              </a:defRPr>
            </a:lvl4pPr>
            <a:lvl5pPr marL="2057400" indent="-228600" eaLnBrk="0" hangingPunct="0">
              <a:tabLst>
                <a:tab pos="93663"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93663"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93663"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93663"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93663" algn="l"/>
              </a:tabLst>
              <a:defRPr>
                <a:solidFill>
                  <a:schemeClr val="tx1"/>
                </a:solidFill>
                <a:latin typeface="Calibri" pitchFamily="34" charset="0"/>
                <a:cs typeface="Arial" pitchFamily="34" charset="0"/>
              </a:defRPr>
            </a:lvl9pPr>
          </a:lstStyle>
          <a:p>
            <a:pPr>
              <a:buFontTx/>
              <a:buChar char="•"/>
            </a:pPr>
            <a:r>
              <a:rPr lang="en-US" altLang="de-DE" sz="1600" b="0" kern="0" dirty="0">
                <a:solidFill>
                  <a:schemeClr val="tx2"/>
                </a:solidFill>
                <a:latin typeface="+mj-lt"/>
              </a:rPr>
              <a:t>No clear trend in precipitation changes, but </a:t>
            </a:r>
            <a:r>
              <a:rPr lang="en-US" altLang="de-DE" sz="1600" kern="0" dirty="0">
                <a:solidFill>
                  <a:schemeClr val="tx2"/>
                </a:solidFill>
                <a:latin typeface="+mj-lt"/>
              </a:rPr>
              <a:t>unusually heavy rains</a:t>
            </a:r>
            <a:r>
              <a:rPr lang="en-US" altLang="de-DE" sz="1600" b="0" kern="0" dirty="0">
                <a:solidFill>
                  <a:schemeClr val="tx2"/>
                </a:solidFill>
                <a:latin typeface="+mj-lt"/>
              </a:rPr>
              <a:t> in the North and </a:t>
            </a:r>
            <a:r>
              <a:rPr lang="en-US" altLang="de-DE" sz="1600" kern="0" dirty="0">
                <a:solidFill>
                  <a:schemeClr val="tx2"/>
                </a:solidFill>
                <a:latin typeface="+mj-lt"/>
              </a:rPr>
              <a:t>more severe droughts </a:t>
            </a:r>
            <a:r>
              <a:rPr lang="en-US" altLang="de-DE" sz="1600" b="0" kern="0" dirty="0">
                <a:solidFill>
                  <a:schemeClr val="tx2"/>
                </a:solidFill>
                <a:latin typeface="+mj-lt"/>
              </a:rPr>
              <a:t>in the East and South in the last 20 years</a:t>
            </a:r>
          </a:p>
          <a:p>
            <a:pPr>
              <a:buFontTx/>
              <a:buChar char="•"/>
            </a:pPr>
            <a:r>
              <a:rPr lang="en-US" altLang="de-DE" sz="1600" kern="0" dirty="0" smtClean="0">
                <a:solidFill>
                  <a:schemeClr val="tx2"/>
                </a:solidFill>
                <a:latin typeface="+mj-lt"/>
                <a:ea typeface="+mj-ea"/>
                <a:cs typeface="+mj-cs"/>
              </a:rPr>
              <a:t>Rainy </a:t>
            </a:r>
            <a:r>
              <a:rPr lang="en-US" altLang="de-DE" sz="1600" kern="0" dirty="0">
                <a:solidFill>
                  <a:schemeClr val="tx2"/>
                </a:solidFill>
                <a:latin typeface="+mj-lt"/>
                <a:ea typeface="+mj-ea"/>
                <a:cs typeface="+mj-cs"/>
              </a:rPr>
              <a:t>seasons are shifting </a:t>
            </a:r>
            <a:r>
              <a:rPr lang="en-US" altLang="de-DE" sz="1600" b="0" kern="0" dirty="0">
                <a:solidFill>
                  <a:schemeClr val="tx2"/>
                </a:solidFill>
                <a:latin typeface="+mj-lt"/>
                <a:ea typeface="+mj-ea"/>
                <a:cs typeface="+mj-cs"/>
              </a:rPr>
              <a:t>and </a:t>
            </a:r>
            <a:r>
              <a:rPr lang="en-US" altLang="de-DE" sz="1600" kern="0" dirty="0">
                <a:solidFill>
                  <a:schemeClr val="tx2"/>
                </a:solidFill>
                <a:latin typeface="+mj-lt"/>
                <a:ea typeface="+mj-ea"/>
                <a:cs typeface="+mj-cs"/>
              </a:rPr>
              <a:t>becoming less </a:t>
            </a:r>
            <a:r>
              <a:rPr lang="en-US" altLang="de-DE" sz="1600" kern="0" dirty="0" smtClean="0">
                <a:solidFill>
                  <a:schemeClr val="tx2"/>
                </a:solidFill>
                <a:latin typeface="+mj-lt"/>
                <a:ea typeface="+mj-ea"/>
                <a:cs typeface="+mj-cs"/>
              </a:rPr>
              <a:t>predictable</a:t>
            </a:r>
            <a:endParaRPr lang="en-US" altLang="de-DE" sz="1600" b="0" kern="0" dirty="0">
              <a:solidFill>
                <a:schemeClr val="tx2"/>
              </a:solidFill>
              <a:latin typeface="+mj-lt"/>
              <a:ea typeface="+mj-ea"/>
              <a:cs typeface="+mj-cs"/>
            </a:endParaRPr>
          </a:p>
        </p:txBody>
      </p:sp>
      <p:sp>
        <p:nvSpPr>
          <p:cNvPr id="26" name="Rechteck 25"/>
          <p:cNvSpPr/>
          <p:nvPr/>
        </p:nvSpPr>
        <p:spPr>
          <a:xfrm>
            <a:off x="319315" y="1891849"/>
            <a:ext cx="1731736" cy="1040039"/>
          </a:xfrm>
          <a:prstGeom prst="rect">
            <a:avLst/>
          </a:prstGeom>
          <a:solidFill>
            <a:schemeClr val="bg1">
              <a:lumMod val="85000"/>
            </a:schemeClr>
          </a:solidFill>
          <a:ln w="9525" cap="flat" cmpd="sng" algn="ctr">
            <a:noFill/>
            <a:prstDash val="solid"/>
          </a:ln>
          <a:effectLst/>
        </p:spPr>
        <p:txBody>
          <a:bodyPr lIns="216000" tIns="234000" rIns="216000" bIns="234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schemeClr val="tx1">
                    <a:lumMod val="50000"/>
                    <a:lumOff val="50000"/>
                  </a:schemeClr>
                </a:solidFill>
                <a:effectLst/>
                <a:uLnTx/>
                <a:uFillTx/>
                <a:latin typeface="+mj-lt"/>
                <a:ea typeface="+mn-ea"/>
                <a:cs typeface="Arial" pitchFamily="34" charset="0"/>
              </a:rPr>
              <a:t>Past</a:t>
            </a:r>
            <a:endParaRPr kumimoji="0" lang="de-DE" sz="2000" i="0" u="none" strike="noStrike" kern="0" cap="none" spc="0" normalizeH="0" baseline="0" noProof="0" dirty="0">
              <a:ln>
                <a:noFill/>
              </a:ln>
              <a:solidFill>
                <a:schemeClr val="tx1">
                  <a:lumMod val="50000"/>
                  <a:lumOff val="50000"/>
                </a:schemeClr>
              </a:solidFill>
              <a:effectLst/>
              <a:uLnTx/>
              <a:uFillTx/>
              <a:latin typeface="+mj-lt"/>
              <a:ea typeface="+mn-ea"/>
              <a:cs typeface="Arial" pitchFamily="34" charset="0"/>
            </a:endParaRPr>
          </a:p>
        </p:txBody>
      </p:sp>
      <p:sp>
        <p:nvSpPr>
          <p:cNvPr id="27" name="Rechteck 26"/>
          <p:cNvSpPr/>
          <p:nvPr/>
        </p:nvSpPr>
        <p:spPr>
          <a:xfrm>
            <a:off x="319316" y="3025833"/>
            <a:ext cx="1731735" cy="710595"/>
          </a:xfrm>
          <a:prstGeom prst="rect">
            <a:avLst/>
          </a:prstGeom>
          <a:solidFill>
            <a:srgbClr val="999999"/>
          </a:solidFill>
          <a:ln w="9525" cap="flat" cmpd="sng" algn="ctr">
            <a:noFill/>
            <a:prstDash val="solid"/>
          </a:ln>
          <a:effectLst/>
        </p:spPr>
        <p:txBody>
          <a:bodyPr lIns="216000" tIns="234000" rIns="216000" bIns="234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schemeClr val="bg1"/>
                </a:solidFill>
                <a:effectLst/>
                <a:uLnTx/>
                <a:uFillTx/>
                <a:latin typeface="+mj-lt"/>
                <a:ea typeface="+mn-ea"/>
                <a:cs typeface="Arial" pitchFamily="34" charset="0"/>
              </a:rPr>
              <a:t>Future</a:t>
            </a:r>
            <a:endParaRPr kumimoji="0" lang="de-DE" sz="1800" i="0" u="none" strike="noStrike" kern="0" cap="none" spc="0" normalizeH="0" baseline="0" noProof="0" dirty="0">
              <a:ln>
                <a:noFill/>
              </a:ln>
              <a:solidFill>
                <a:schemeClr val="bg1"/>
              </a:solidFill>
              <a:effectLst/>
              <a:uLnTx/>
              <a:uFillTx/>
              <a:latin typeface="+mj-lt"/>
              <a:ea typeface="+mn-ea"/>
              <a:cs typeface="Arial" pitchFamily="34" charset="0"/>
            </a:endParaRPr>
          </a:p>
        </p:txBody>
      </p:sp>
      <p:sp>
        <p:nvSpPr>
          <p:cNvPr id="28" name="Rechteck 27"/>
          <p:cNvSpPr/>
          <p:nvPr/>
        </p:nvSpPr>
        <p:spPr>
          <a:xfrm>
            <a:off x="319316" y="3853124"/>
            <a:ext cx="1731735" cy="934870"/>
          </a:xfrm>
          <a:prstGeom prst="rect">
            <a:avLst/>
          </a:prstGeom>
          <a:solidFill>
            <a:srgbClr val="9CBC59"/>
          </a:solidFill>
          <a:ln w="76200" cap="flat" cmpd="sng" algn="ctr">
            <a:noFill/>
            <a:prstDash val="solid"/>
          </a:ln>
          <a:effectLst/>
        </p:spPr>
        <p:txBody>
          <a:bodyPr lIns="233614" tIns="233614" rIns="233614" bIns="233614" spcCol="1270" anchor="ctr"/>
          <a:lstStyle/>
          <a:p>
            <a:pPr marL="0" marR="0" lvl="0" indent="0" algn="ctr" defTabSz="977900" eaLnBrk="1" fontAlgn="auto" latinLnBrk="0" hangingPunct="1">
              <a:lnSpc>
                <a:spcPct val="90000"/>
              </a:lnSpc>
              <a:spcBef>
                <a:spcPts val="0"/>
              </a:spcBef>
              <a:spcAft>
                <a:spcPct val="35000"/>
              </a:spcAft>
              <a:buClrTx/>
              <a:buSzTx/>
              <a:buFontTx/>
              <a:buNone/>
              <a:tabLst/>
              <a:defRPr/>
            </a:pPr>
            <a:r>
              <a:rPr kumimoji="0" lang="en-GB" sz="2000" u="none" strike="noStrike" kern="0" cap="none" spc="0" normalizeH="0" baseline="0" noProof="0" dirty="0">
                <a:ln>
                  <a:noFill/>
                </a:ln>
                <a:solidFill>
                  <a:srgbClr val="4B4B4B"/>
                </a:solidFill>
                <a:effectLst/>
                <a:uLnTx/>
                <a:uFillTx/>
                <a:latin typeface="+mj-lt"/>
                <a:ea typeface="+mn-ea"/>
                <a:cs typeface="Arial" pitchFamily="34" charset="0"/>
              </a:rPr>
              <a:t>Impacts</a:t>
            </a:r>
            <a:endParaRPr kumimoji="0" lang="de-DE" sz="2000" u="none" strike="noStrike" kern="0" cap="none" spc="0" normalizeH="0" baseline="0" noProof="0" dirty="0">
              <a:ln>
                <a:noFill/>
              </a:ln>
              <a:solidFill>
                <a:srgbClr val="4B4B4B"/>
              </a:solidFill>
              <a:effectLst/>
              <a:uLnTx/>
              <a:uFillTx/>
              <a:latin typeface="+mj-lt"/>
              <a:ea typeface="+mn-ea"/>
              <a:cs typeface="Arial" pitchFamily="34" charset="0"/>
            </a:endParaRPr>
          </a:p>
        </p:txBody>
      </p:sp>
      <p:sp>
        <p:nvSpPr>
          <p:cNvPr id="29" name="Rectangle 1"/>
          <p:cNvSpPr>
            <a:spLocks noChangeArrowheads="1"/>
          </p:cNvSpPr>
          <p:nvPr/>
        </p:nvSpPr>
        <p:spPr bwMode="auto">
          <a:xfrm>
            <a:off x="2268537" y="3855397"/>
            <a:ext cx="6335712" cy="830997"/>
          </a:xfrm>
          <a:prstGeom prst="rect">
            <a:avLst/>
          </a:prstGeom>
          <a:noFill/>
          <a:ln w="9525">
            <a:noFill/>
            <a:miter lim="800000"/>
            <a:headEnd/>
            <a:tailEnd/>
          </a:ln>
        </p:spPr>
        <p:txBody>
          <a:bodyPr anchor="ctr">
            <a:spAutoFit/>
          </a:bodyPr>
          <a:lstStyle/>
          <a:p>
            <a:pPr marL="176213" indent="-176213">
              <a:buFontTx/>
              <a:buChar char="•"/>
              <a:tabLst>
                <a:tab pos="93663" algn="l"/>
              </a:tabLst>
              <a:defRPr/>
            </a:pPr>
            <a:r>
              <a:rPr lang="en-US" sz="1600" kern="0" dirty="0">
                <a:solidFill>
                  <a:schemeClr val="tx2"/>
                </a:solidFill>
                <a:latin typeface="+mj-lt"/>
                <a:ea typeface="+mj-ea"/>
                <a:cs typeface="+mj-cs"/>
              </a:rPr>
              <a:t>Difficulty to project seasons and rainfall yields</a:t>
            </a:r>
          </a:p>
          <a:p>
            <a:pPr marL="176213" indent="-176213">
              <a:buFontTx/>
              <a:buChar char="•"/>
              <a:tabLst>
                <a:tab pos="93663" algn="l"/>
              </a:tabLst>
              <a:defRPr/>
            </a:pPr>
            <a:r>
              <a:rPr lang="en-US" sz="1600" b="0" kern="0" dirty="0">
                <a:solidFill>
                  <a:schemeClr val="tx2"/>
                </a:solidFill>
                <a:latin typeface="+mj-lt"/>
                <a:ea typeface="+mj-ea"/>
                <a:cs typeface="+mj-cs"/>
              </a:rPr>
              <a:t>Water availability lower / cost of water rises</a:t>
            </a:r>
          </a:p>
          <a:p>
            <a:pPr marL="176213" indent="-176213">
              <a:buFontTx/>
              <a:buChar char="•"/>
              <a:tabLst>
                <a:tab pos="93663" algn="l"/>
              </a:tabLst>
              <a:defRPr/>
            </a:pPr>
            <a:r>
              <a:rPr lang="en-US" sz="1600" b="0" kern="0" dirty="0" smtClean="0">
                <a:solidFill>
                  <a:schemeClr val="tx2"/>
                </a:solidFill>
                <a:latin typeface="+mj-lt"/>
                <a:ea typeface="+mj-ea"/>
                <a:cs typeface="+mj-cs"/>
              </a:rPr>
              <a:t>Damages of pivotal roads</a:t>
            </a:r>
            <a:endParaRPr lang="en-US" sz="1600" b="0" kern="0" dirty="0">
              <a:solidFill>
                <a:schemeClr val="tx2"/>
              </a:solidFill>
              <a:latin typeface="+mj-lt"/>
              <a:ea typeface="+mj-ea"/>
              <a:cs typeface="+mj-cs"/>
            </a:endParaRPr>
          </a:p>
        </p:txBody>
      </p:sp>
      <p:sp>
        <p:nvSpPr>
          <p:cNvPr id="30" name="Rechteck 29"/>
          <p:cNvSpPr/>
          <p:nvPr/>
        </p:nvSpPr>
        <p:spPr>
          <a:xfrm>
            <a:off x="319316" y="4887596"/>
            <a:ext cx="1731735" cy="1424667"/>
          </a:xfrm>
          <a:prstGeom prst="rect">
            <a:avLst/>
          </a:prstGeom>
          <a:solidFill>
            <a:srgbClr val="007CA8"/>
          </a:solidFill>
          <a:ln w="9525" cap="flat" cmpd="sng" algn="ctr">
            <a:noFill/>
            <a:prstDash val="solid"/>
          </a:ln>
          <a:effectLst/>
        </p:spPr>
        <p:txBody>
          <a:bodyPr lIns="216000" tIns="234000" rIns="216000" bIns="234000" anchor="ctr"/>
          <a:lstStyle/>
          <a:p>
            <a:pPr algn="ctr" eaLnBrk="1" fontAlgn="auto" hangingPunct="1">
              <a:spcBef>
                <a:spcPts val="0"/>
              </a:spcBef>
              <a:spcAft>
                <a:spcPts val="0"/>
              </a:spcAft>
            </a:pPr>
            <a:r>
              <a:rPr lang="en-GB" sz="1800" kern="0" dirty="0">
                <a:solidFill>
                  <a:schemeClr val="bg1"/>
                </a:solidFill>
                <a:latin typeface="+mj-lt"/>
                <a:cs typeface="Arial" pitchFamily="34" charset="0"/>
              </a:rPr>
              <a:t>Relevance for businesses</a:t>
            </a:r>
            <a:endParaRPr lang="de-DE" sz="1800" kern="0" dirty="0">
              <a:solidFill>
                <a:schemeClr val="bg1"/>
              </a:solidFill>
              <a:latin typeface="+mj-lt"/>
              <a:cs typeface="Arial" pitchFamily="34" charset="0"/>
            </a:endParaRPr>
          </a:p>
        </p:txBody>
      </p:sp>
      <p:sp>
        <p:nvSpPr>
          <p:cNvPr id="31" name="Rectangle 1"/>
          <p:cNvSpPr>
            <a:spLocks noChangeArrowheads="1"/>
          </p:cNvSpPr>
          <p:nvPr/>
        </p:nvSpPr>
        <p:spPr bwMode="auto">
          <a:xfrm>
            <a:off x="2268538" y="4836796"/>
            <a:ext cx="6335712" cy="1569660"/>
          </a:xfrm>
          <a:prstGeom prst="rect">
            <a:avLst/>
          </a:prstGeom>
          <a:noFill/>
          <a:ln w="9525">
            <a:noFill/>
            <a:miter lim="800000"/>
            <a:headEnd/>
            <a:tailEnd/>
          </a:ln>
        </p:spPr>
        <p:txBody>
          <a:bodyPr anchor="ctr">
            <a:spAutoFit/>
          </a:bodyPr>
          <a:lstStyle/>
          <a:p>
            <a:pPr marL="176213" indent="-176213">
              <a:buFontTx/>
              <a:buChar char="•"/>
              <a:tabLst>
                <a:tab pos="93663" algn="l"/>
              </a:tabLst>
              <a:defRPr/>
            </a:pPr>
            <a:r>
              <a:rPr lang="en-US" sz="1600" b="0" kern="0" dirty="0">
                <a:solidFill>
                  <a:schemeClr val="tx2"/>
                </a:solidFill>
                <a:latin typeface="+mj-lt"/>
                <a:ea typeface="+mj-ea"/>
                <a:cs typeface="+mj-cs"/>
              </a:rPr>
              <a:t>Kigali‘s old </a:t>
            </a:r>
            <a:r>
              <a:rPr lang="en-US" sz="1600" kern="0" dirty="0">
                <a:solidFill>
                  <a:schemeClr val="tx2"/>
                </a:solidFill>
                <a:latin typeface="+mj-lt"/>
                <a:ea typeface="+mj-ea"/>
                <a:cs typeface="+mj-cs"/>
              </a:rPr>
              <a:t>industrial park is often getting flooded</a:t>
            </a:r>
            <a:r>
              <a:rPr lang="en-US" sz="1600" b="0" kern="0" dirty="0">
                <a:solidFill>
                  <a:schemeClr val="tx2"/>
                </a:solidFill>
                <a:latin typeface="+mj-lt"/>
                <a:ea typeface="+mj-ea"/>
                <a:cs typeface="+mj-cs"/>
              </a:rPr>
              <a:t>, damaging goods and assets, forcing companies to suspend operations</a:t>
            </a:r>
          </a:p>
          <a:p>
            <a:pPr marL="176213" indent="-176213">
              <a:buFontTx/>
              <a:buChar char="•"/>
              <a:tabLst>
                <a:tab pos="93663" algn="l"/>
              </a:tabLst>
              <a:defRPr/>
            </a:pPr>
            <a:r>
              <a:rPr lang="en-US" sz="1600" b="0" kern="0" dirty="0">
                <a:solidFill>
                  <a:schemeClr val="tx2"/>
                </a:solidFill>
                <a:latin typeface="+mj-lt"/>
                <a:ea typeface="+mj-ea"/>
                <a:cs typeface="+mj-cs"/>
              </a:rPr>
              <a:t>Heavy rains and landslides have damaged pivotal </a:t>
            </a:r>
            <a:r>
              <a:rPr lang="en-US" sz="1600" b="0" kern="0" dirty="0" smtClean="0">
                <a:solidFill>
                  <a:schemeClr val="tx2"/>
                </a:solidFill>
                <a:latin typeface="+mj-lt"/>
                <a:ea typeface="+mj-ea"/>
                <a:cs typeface="+mj-cs"/>
              </a:rPr>
              <a:t>roads d</a:t>
            </a:r>
            <a:r>
              <a:rPr lang="en-US" sz="1600" kern="0" dirty="0" smtClean="0">
                <a:solidFill>
                  <a:schemeClr val="tx2"/>
                </a:solidFill>
                <a:latin typeface="+mj-lt"/>
                <a:ea typeface="+mj-ea"/>
                <a:cs typeface="+mj-cs"/>
              </a:rPr>
              <a:t>isrupting </a:t>
            </a:r>
            <a:r>
              <a:rPr lang="en-US" sz="1600" kern="0" dirty="0">
                <a:solidFill>
                  <a:schemeClr val="tx2"/>
                </a:solidFill>
                <a:latin typeface="+mj-lt"/>
                <a:ea typeface="+mj-ea"/>
                <a:cs typeface="+mj-cs"/>
              </a:rPr>
              <a:t>transport </a:t>
            </a:r>
            <a:endParaRPr lang="de-DE" sz="1600" kern="0" dirty="0" smtClean="0">
              <a:solidFill>
                <a:schemeClr val="tx2"/>
              </a:solidFill>
              <a:latin typeface="+mj-lt"/>
              <a:ea typeface="+mj-ea"/>
              <a:cs typeface="+mj-cs"/>
            </a:endParaRPr>
          </a:p>
          <a:p>
            <a:pPr marL="176213" indent="-176213">
              <a:buFontTx/>
              <a:buChar char="•"/>
              <a:tabLst>
                <a:tab pos="93663" algn="l"/>
              </a:tabLst>
              <a:defRPr/>
            </a:pPr>
            <a:r>
              <a:rPr lang="en-GB" sz="1600" b="0" kern="0" dirty="0" smtClean="0">
                <a:solidFill>
                  <a:schemeClr val="tx2"/>
                </a:solidFill>
                <a:latin typeface="+mj-lt"/>
                <a:ea typeface="+mj-ea"/>
                <a:cs typeface="+mj-cs"/>
              </a:rPr>
              <a:t>Changes in rainy seasons </a:t>
            </a:r>
            <a:r>
              <a:rPr lang="en-US" altLang="de-DE" sz="1600" kern="0" dirty="0" smtClean="0">
                <a:solidFill>
                  <a:schemeClr val="tx2"/>
                </a:solidFill>
              </a:rPr>
              <a:t>impact agricultural </a:t>
            </a:r>
            <a:r>
              <a:rPr lang="en-US" altLang="de-DE" sz="1600" kern="0" dirty="0">
                <a:solidFill>
                  <a:schemeClr val="tx2"/>
                </a:solidFill>
              </a:rPr>
              <a:t>yields </a:t>
            </a:r>
            <a:r>
              <a:rPr lang="en-US" altLang="de-DE" sz="1600" b="0" kern="0" dirty="0">
                <a:solidFill>
                  <a:schemeClr val="tx2"/>
                </a:solidFill>
              </a:rPr>
              <a:t>and </a:t>
            </a:r>
            <a:r>
              <a:rPr lang="en-US" altLang="de-DE" sz="1600" b="0" kern="0" dirty="0" smtClean="0">
                <a:solidFill>
                  <a:schemeClr val="tx2"/>
                </a:solidFill>
              </a:rPr>
              <a:t>trigger </a:t>
            </a:r>
            <a:r>
              <a:rPr lang="en-US" altLang="de-DE" sz="1600" kern="0" dirty="0">
                <a:solidFill>
                  <a:schemeClr val="tx2"/>
                </a:solidFill>
              </a:rPr>
              <a:t>reductions in output in some agro-processing companies</a:t>
            </a:r>
            <a:endParaRPr lang="en-US" sz="1600" kern="0" dirty="0">
              <a:solidFill>
                <a:schemeClr val="tx2"/>
              </a:solidFill>
              <a:latin typeface="+mj-lt"/>
              <a:ea typeface="+mj-ea"/>
              <a:cs typeface="+mj-cs"/>
            </a:endParaRPr>
          </a:p>
        </p:txBody>
      </p:sp>
      <p:sp>
        <p:nvSpPr>
          <p:cNvPr id="13" name="Rectangle 1"/>
          <p:cNvSpPr>
            <a:spLocks noChangeArrowheads="1"/>
          </p:cNvSpPr>
          <p:nvPr/>
        </p:nvSpPr>
        <p:spPr bwMode="auto">
          <a:xfrm>
            <a:off x="2300069" y="2969598"/>
            <a:ext cx="6335712" cy="830997"/>
          </a:xfrm>
          <a:prstGeom prst="rect">
            <a:avLst/>
          </a:prstGeom>
          <a:noFill/>
          <a:ln w="9525">
            <a:noFill/>
            <a:miter lim="800000"/>
            <a:headEnd/>
            <a:tailEnd/>
          </a:ln>
        </p:spPr>
        <p:txBody>
          <a:bodyPr anchor="ctr">
            <a:spAutoFit/>
          </a:bodyPr>
          <a:lstStyle/>
          <a:p>
            <a:pPr marL="176213" indent="-176213">
              <a:buFontTx/>
              <a:buChar char="•"/>
              <a:tabLst>
                <a:tab pos="93663" algn="l"/>
              </a:tabLst>
              <a:defRPr/>
            </a:pPr>
            <a:r>
              <a:rPr lang="en-US" sz="1600" b="0" kern="0" dirty="0">
                <a:solidFill>
                  <a:schemeClr val="tx2"/>
                </a:solidFill>
                <a:latin typeface="+mj-lt"/>
                <a:ea typeface="+mj-ea"/>
                <a:cs typeface="+mj-cs"/>
              </a:rPr>
              <a:t>Estimated that large parts of Rwanda will experience increase in average precipitation with more intense rainfall during shorter rainy seasons</a:t>
            </a:r>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82079355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p:cNvSpPr txBox="1">
            <a:spLocks/>
          </p:cNvSpPr>
          <p:nvPr/>
        </p:nvSpPr>
        <p:spPr>
          <a:xfrm>
            <a:off x="679154" y="1057835"/>
            <a:ext cx="8172745" cy="844569"/>
          </a:xfrm>
          <a:prstGeom prst="rect">
            <a:avLst/>
          </a:prstGeom>
        </p:spPr>
        <p:txBody>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chemeClr val="accent2"/>
                </a:solidFill>
              </a:rPr>
              <a:t>III. </a:t>
            </a:r>
            <a:r>
              <a:rPr lang="en-GB" b="0" kern="0" dirty="0"/>
              <a:t>Climate Change in </a:t>
            </a:r>
            <a:r>
              <a:rPr lang="en-GB" b="0" kern="0" dirty="0">
                <a:solidFill>
                  <a:schemeClr val="accent2"/>
                </a:solidFill>
              </a:rPr>
              <a:t>Rwanda</a:t>
            </a:r>
            <a:r>
              <a:rPr lang="en-GB" b="0" kern="0" dirty="0" smtClean="0"/>
              <a:t/>
            </a:r>
            <a:br>
              <a:rPr lang="en-GB" b="0" kern="0" dirty="0" smtClean="0"/>
            </a:br>
            <a:r>
              <a:rPr lang="en-GB" sz="2000" b="0" kern="0" dirty="0" smtClean="0"/>
              <a:t>– </a:t>
            </a:r>
            <a:r>
              <a:rPr lang="en-US" sz="2000" b="0" kern="0" dirty="0"/>
              <a:t>Past and future changes in </a:t>
            </a:r>
            <a:r>
              <a:rPr lang="en-US" sz="2000" b="0" kern="0" dirty="0" smtClean="0">
                <a:solidFill>
                  <a:schemeClr val="accent2"/>
                </a:solidFill>
              </a:rPr>
              <a:t>Rwanda</a:t>
            </a:r>
            <a:r>
              <a:rPr lang="en-US" sz="2000" b="0" kern="0" dirty="0" smtClean="0"/>
              <a:t>: Drought, floods and erosion</a:t>
            </a:r>
            <a:endParaRPr lang="en-GB" sz="2000" b="0" kern="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722" y="2344206"/>
            <a:ext cx="5021775" cy="364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2476898" y="1995206"/>
            <a:ext cx="4673599" cy="338554"/>
          </a:xfrm>
          <a:prstGeom prst="rect">
            <a:avLst/>
          </a:prstGeom>
        </p:spPr>
        <p:txBody>
          <a:bodyPr wrap="square">
            <a:spAutoFit/>
          </a:bodyPr>
          <a:lstStyle/>
          <a:p>
            <a:pPr>
              <a:tabLst>
                <a:tab pos="93663" algn="l"/>
              </a:tabLst>
              <a:defRPr/>
            </a:pPr>
            <a:r>
              <a:rPr lang="en-US" sz="1600" kern="0" dirty="0" smtClean="0">
                <a:solidFill>
                  <a:schemeClr val="tx2"/>
                </a:solidFill>
              </a:rPr>
              <a:t>Regions at risks of floods and landslides</a:t>
            </a:r>
            <a:endParaRPr lang="en-US" sz="1600" kern="0" dirty="0">
              <a:solidFill>
                <a:schemeClr val="tx2"/>
              </a:solidFill>
            </a:endParaRPr>
          </a:p>
        </p:txBody>
      </p:sp>
      <p:sp>
        <p:nvSpPr>
          <p:cNvPr id="16" name="Rechteck 15"/>
          <p:cNvSpPr/>
          <p:nvPr/>
        </p:nvSpPr>
        <p:spPr>
          <a:xfrm>
            <a:off x="1375474" y="5973173"/>
            <a:ext cx="7603426" cy="246221"/>
          </a:xfrm>
          <a:prstGeom prst="rect">
            <a:avLst/>
          </a:prstGeom>
        </p:spPr>
        <p:txBody>
          <a:bodyPr wrap="square">
            <a:spAutoFit/>
          </a:bodyPr>
          <a:lstStyle/>
          <a:p>
            <a:pPr>
              <a:tabLst>
                <a:tab pos="93663" algn="l"/>
              </a:tabLst>
              <a:defRPr/>
            </a:pPr>
            <a:r>
              <a:rPr lang="de-DE" sz="1000" kern="0" dirty="0" smtClean="0">
                <a:solidFill>
                  <a:schemeClr val="tx2"/>
                </a:solidFill>
              </a:rPr>
              <a:t>Source: </a:t>
            </a:r>
            <a:r>
              <a:rPr lang="de-DE" sz="1000" kern="0" dirty="0" err="1" smtClean="0">
                <a:solidFill>
                  <a:schemeClr val="tx2"/>
                </a:solidFill>
              </a:rPr>
              <a:t>Netherlands</a:t>
            </a:r>
            <a:r>
              <a:rPr lang="de-DE" sz="1000" kern="0" dirty="0" smtClean="0">
                <a:solidFill>
                  <a:schemeClr val="tx2"/>
                </a:solidFill>
              </a:rPr>
              <a:t> </a:t>
            </a:r>
            <a:r>
              <a:rPr lang="de-DE" sz="1000" kern="0" dirty="0" err="1" smtClean="0">
                <a:solidFill>
                  <a:schemeClr val="tx2"/>
                </a:solidFill>
              </a:rPr>
              <a:t>Commission</a:t>
            </a:r>
            <a:r>
              <a:rPr lang="de-DE" sz="1000" kern="0" dirty="0" smtClean="0">
                <a:solidFill>
                  <a:schemeClr val="tx2"/>
                </a:solidFill>
              </a:rPr>
              <a:t> </a:t>
            </a:r>
            <a:r>
              <a:rPr lang="de-DE" sz="1000" kern="0" dirty="0" err="1" smtClean="0">
                <a:solidFill>
                  <a:schemeClr val="tx2"/>
                </a:solidFill>
              </a:rPr>
              <a:t>for</a:t>
            </a:r>
            <a:r>
              <a:rPr lang="de-DE" sz="1000" kern="0" dirty="0" smtClean="0">
                <a:solidFill>
                  <a:schemeClr val="tx2"/>
                </a:solidFill>
              </a:rPr>
              <a:t> Environmental Assessment 2015  </a:t>
            </a:r>
            <a:endParaRPr lang="en-US" sz="1000" kern="0" dirty="0">
              <a:solidFill>
                <a:schemeClr val="tx2"/>
              </a:solidFill>
            </a:endParaRPr>
          </a:p>
        </p:txBody>
      </p:sp>
      <p:sp>
        <p:nvSpPr>
          <p:cNvPr id="3" name="Fußzeilenplatzhalter 2"/>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399243761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3" y="2252073"/>
            <a:ext cx="460057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1"/>
          <p:cNvSpPr txBox="1">
            <a:spLocks/>
          </p:cNvSpPr>
          <p:nvPr/>
        </p:nvSpPr>
        <p:spPr>
          <a:xfrm>
            <a:off x="679154" y="1057835"/>
            <a:ext cx="8172745" cy="844569"/>
          </a:xfrm>
          <a:prstGeom prst="rect">
            <a:avLst/>
          </a:prstGeom>
        </p:spPr>
        <p:txBody>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chemeClr val="accent2"/>
                </a:solidFill>
              </a:rPr>
              <a:t>III. </a:t>
            </a:r>
            <a:r>
              <a:rPr lang="en-GB" b="0" kern="0" dirty="0"/>
              <a:t>Climate Change in </a:t>
            </a:r>
            <a:r>
              <a:rPr lang="en-GB" b="0" kern="0" dirty="0">
                <a:solidFill>
                  <a:schemeClr val="accent2"/>
                </a:solidFill>
              </a:rPr>
              <a:t>Rwanda</a:t>
            </a:r>
            <a:r>
              <a:rPr lang="en-GB" b="0" kern="0" dirty="0" smtClean="0"/>
              <a:t/>
            </a:r>
            <a:br>
              <a:rPr lang="en-GB" b="0" kern="0" dirty="0" smtClean="0"/>
            </a:br>
            <a:r>
              <a:rPr lang="en-GB" sz="2000" b="0" kern="0" dirty="0" smtClean="0"/>
              <a:t>– </a:t>
            </a:r>
            <a:r>
              <a:rPr lang="en-US" sz="2000" b="0" kern="0" dirty="0"/>
              <a:t>Past and future changes in </a:t>
            </a:r>
            <a:r>
              <a:rPr lang="en-US" sz="2000" b="0" kern="0" dirty="0" smtClean="0"/>
              <a:t>Rwanda: Droughts</a:t>
            </a:r>
            <a:endParaRPr lang="en-GB" sz="2000" b="0" kern="0" dirty="0"/>
          </a:p>
        </p:txBody>
      </p:sp>
      <p:sp>
        <p:nvSpPr>
          <p:cNvPr id="8" name="Rechteck 7"/>
          <p:cNvSpPr/>
          <p:nvPr/>
        </p:nvSpPr>
        <p:spPr>
          <a:xfrm>
            <a:off x="2476898" y="1995206"/>
            <a:ext cx="4673599" cy="338554"/>
          </a:xfrm>
          <a:prstGeom prst="rect">
            <a:avLst/>
          </a:prstGeom>
        </p:spPr>
        <p:txBody>
          <a:bodyPr wrap="square">
            <a:spAutoFit/>
          </a:bodyPr>
          <a:lstStyle/>
          <a:p>
            <a:pPr algn="ctr">
              <a:tabLst>
                <a:tab pos="93663" algn="l"/>
              </a:tabLst>
              <a:defRPr/>
            </a:pPr>
            <a:r>
              <a:rPr lang="en-US" sz="1600" kern="0" dirty="0" smtClean="0">
                <a:solidFill>
                  <a:schemeClr val="tx2"/>
                </a:solidFill>
              </a:rPr>
              <a:t>Regions at risks of drought</a:t>
            </a:r>
            <a:endParaRPr lang="en-US" sz="1600" kern="0" dirty="0">
              <a:solidFill>
                <a:schemeClr val="tx2"/>
              </a:solidFill>
            </a:endParaRPr>
          </a:p>
        </p:txBody>
      </p:sp>
      <p:sp>
        <p:nvSpPr>
          <p:cNvPr id="10" name="Rechteck 9"/>
          <p:cNvSpPr/>
          <p:nvPr/>
        </p:nvSpPr>
        <p:spPr>
          <a:xfrm>
            <a:off x="1375474" y="5973173"/>
            <a:ext cx="7603426" cy="246221"/>
          </a:xfrm>
          <a:prstGeom prst="rect">
            <a:avLst/>
          </a:prstGeom>
        </p:spPr>
        <p:txBody>
          <a:bodyPr wrap="square">
            <a:spAutoFit/>
          </a:bodyPr>
          <a:lstStyle/>
          <a:p>
            <a:pPr>
              <a:tabLst>
                <a:tab pos="93663" algn="l"/>
              </a:tabLst>
              <a:defRPr/>
            </a:pPr>
            <a:r>
              <a:rPr lang="de-DE" sz="1000" kern="0" dirty="0" smtClean="0">
                <a:solidFill>
                  <a:schemeClr val="tx2"/>
                </a:solidFill>
              </a:rPr>
              <a:t>Source: </a:t>
            </a:r>
            <a:r>
              <a:rPr lang="de-DE" sz="1000" kern="0" dirty="0" err="1" smtClean="0">
                <a:solidFill>
                  <a:schemeClr val="tx2"/>
                </a:solidFill>
              </a:rPr>
              <a:t>Netherlands</a:t>
            </a:r>
            <a:r>
              <a:rPr lang="de-DE" sz="1000" kern="0" dirty="0" smtClean="0">
                <a:solidFill>
                  <a:schemeClr val="tx2"/>
                </a:solidFill>
              </a:rPr>
              <a:t> </a:t>
            </a:r>
            <a:r>
              <a:rPr lang="de-DE" sz="1000" kern="0" dirty="0" err="1" smtClean="0">
                <a:solidFill>
                  <a:schemeClr val="tx2"/>
                </a:solidFill>
              </a:rPr>
              <a:t>Commission</a:t>
            </a:r>
            <a:r>
              <a:rPr lang="de-DE" sz="1000" kern="0" dirty="0" smtClean="0">
                <a:solidFill>
                  <a:schemeClr val="tx2"/>
                </a:solidFill>
              </a:rPr>
              <a:t> </a:t>
            </a:r>
            <a:r>
              <a:rPr lang="de-DE" sz="1000" kern="0" dirty="0" err="1" smtClean="0">
                <a:solidFill>
                  <a:schemeClr val="tx2"/>
                </a:solidFill>
              </a:rPr>
              <a:t>for</a:t>
            </a:r>
            <a:r>
              <a:rPr lang="de-DE" sz="1000" kern="0" dirty="0" smtClean="0">
                <a:solidFill>
                  <a:schemeClr val="tx2"/>
                </a:solidFill>
              </a:rPr>
              <a:t> Environmental Assessment 2015  </a:t>
            </a:r>
            <a:endParaRPr lang="en-US" sz="1000" kern="0" dirty="0">
              <a:solidFill>
                <a:schemeClr val="tx2"/>
              </a:solidFill>
            </a:endParaRPr>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87633071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679154" y="1057835"/>
            <a:ext cx="8172745" cy="844569"/>
          </a:xfrm>
          <a:prstGeom prst="rect">
            <a:avLst/>
          </a:prstGeom>
        </p:spPr>
        <p:txBody>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chemeClr val="accent2"/>
                </a:solidFill>
              </a:rPr>
              <a:t>III. </a:t>
            </a:r>
            <a:r>
              <a:rPr lang="en-GB" b="0" kern="0" dirty="0"/>
              <a:t>Climate Change in </a:t>
            </a:r>
            <a:r>
              <a:rPr lang="en-GB" b="0" kern="0" dirty="0">
                <a:solidFill>
                  <a:schemeClr val="accent2"/>
                </a:solidFill>
              </a:rPr>
              <a:t>Rwanda</a:t>
            </a:r>
            <a:r>
              <a:rPr lang="en-GB" b="0" kern="0" dirty="0" smtClean="0"/>
              <a:t/>
            </a:r>
            <a:br>
              <a:rPr lang="en-GB" b="0" kern="0" dirty="0" smtClean="0"/>
            </a:br>
            <a:r>
              <a:rPr lang="en-GB" sz="2000" b="0" kern="0" dirty="0" smtClean="0"/>
              <a:t>– </a:t>
            </a:r>
            <a:r>
              <a:rPr lang="en-US" sz="2000" b="0" kern="0" dirty="0"/>
              <a:t>Past and future changes in </a:t>
            </a:r>
            <a:r>
              <a:rPr lang="en-US" sz="2000" b="0" kern="0" dirty="0" smtClean="0">
                <a:solidFill>
                  <a:schemeClr val="accent2"/>
                </a:solidFill>
              </a:rPr>
              <a:t>Rwanda</a:t>
            </a:r>
            <a:r>
              <a:rPr lang="en-US" sz="2000" b="0" kern="0" dirty="0" smtClean="0"/>
              <a:t>: Erosion</a:t>
            </a:r>
            <a:endParaRPr lang="en-GB" sz="2000" b="0" kern="0" dirty="0"/>
          </a:p>
        </p:txBody>
      </p:sp>
      <p:sp>
        <p:nvSpPr>
          <p:cNvPr id="8" name="Rechteck 7"/>
          <p:cNvSpPr/>
          <p:nvPr/>
        </p:nvSpPr>
        <p:spPr>
          <a:xfrm>
            <a:off x="2476898" y="1995206"/>
            <a:ext cx="4673599" cy="338554"/>
          </a:xfrm>
          <a:prstGeom prst="rect">
            <a:avLst/>
          </a:prstGeom>
        </p:spPr>
        <p:txBody>
          <a:bodyPr wrap="square">
            <a:spAutoFit/>
          </a:bodyPr>
          <a:lstStyle/>
          <a:p>
            <a:pPr algn="ctr">
              <a:tabLst>
                <a:tab pos="93663" algn="l"/>
              </a:tabLst>
              <a:defRPr/>
            </a:pPr>
            <a:r>
              <a:rPr lang="en-US" sz="1600" kern="0" dirty="0" smtClean="0">
                <a:solidFill>
                  <a:schemeClr val="tx2"/>
                </a:solidFill>
              </a:rPr>
              <a:t>Regions at risks of erosion</a:t>
            </a:r>
            <a:endParaRPr lang="en-US" sz="1600" kern="0" dirty="0">
              <a:solidFill>
                <a:schemeClr val="tx2"/>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180" y="2333760"/>
            <a:ext cx="3969045" cy="361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0" y="4578130"/>
            <a:ext cx="2819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p:cNvSpPr/>
          <p:nvPr/>
        </p:nvSpPr>
        <p:spPr>
          <a:xfrm>
            <a:off x="1375474" y="5973173"/>
            <a:ext cx="7603426" cy="246221"/>
          </a:xfrm>
          <a:prstGeom prst="rect">
            <a:avLst/>
          </a:prstGeom>
        </p:spPr>
        <p:txBody>
          <a:bodyPr wrap="square">
            <a:spAutoFit/>
          </a:bodyPr>
          <a:lstStyle/>
          <a:p>
            <a:pPr>
              <a:tabLst>
                <a:tab pos="93663" algn="l"/>
              </a:tabLst>
              <a:defRPr/>
            </a:pPr>
            <a:r>
              <a:rPr lang="de-DE" sz="1000" kern="0" dirty="0" smtClean="0">
                <a:solidFill>
                  <a:schemeClr val="tx2"/>
                </a:solidFill>
              </a:rPr>
              <a:t>Source: </a:t>
            </a:r>
            <a:r>
              <a:rPr lang="de-DE" sz="1000" kern="0" dirty="0" err="1" smtClean="0">
                <a:solidFill>
                  <a:schemeClr val="tx2"/>
                </a:solidFill>
              </a:rPr>
              <a:t>Netherlands</a:t>
            </a:r>
            <a:r>
              <a:rPr lang="de-DE" sz="1000" kern="0" dirty="0" smtClean="0">
                <a:solidFill>
                  <a:schemeClr val="tx2"/>
                </a:solidFill>
              </a:rPr>
              <a:t> </a:t>
            </a:r>
            <a:r>
              <a:rPr lang="de-DE" sz="1000" kern="0" dirty="0" err="1" smtClean="0">
                <a:solidFill>
                  <a:schemeClr val="tx2"/>
                </a:solidFill>
              </a:rPr>
              <a:t>Commission</a:t>
            </a:r>
            <a:r>
              <a:rPr lang="de-DE" sz="1000" kern="0" dirty="0" smtClean="0">
                <a:solidFill>
                  <a:schemeClr val="tx2"/>
                </a:solidFill>
              </a:rPr>
              <a:t> </a:t>
            </a:r>
            <a:r>
              <a:rPr lang="de-DE" sz="1000" kern="0" dirty="0" err="1" smtClean="0">
                <a:solidFill>
                  <a:schemeClr val="tx2"/>
                </a:solidFill>
              </a:rPr>
              <a:t>for</a:t>
            </a:r>
            <a:r>
              <a:rPr lang="de-DE" sz="1000" kern="0" dirty="0" smtClean="0">
                <a:solidFill>
                  <a:schemeClr val="tx2"/>
                </a:solidFill>
              </a:rPr>
              <a:t> Environmental Assessment 2015  </a:t>
            </a:r>
            <a:endParaRPr lang="en-US" sz="1000" kern="0" dirty="0">
              <a:solidFill>
                <a:schemeClr val="tx2"/>
              </a:solidFill>
            </a:endParaRPr>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11364689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p:cNvSpPr txBox="1">
            <a:spLocks/>
          </p:cNvSpPr>
          <p:nvPr/>
        </p:nvSpPr>
        <p:spPr>
          <a:xfrm>
            <a:off x="679154" y="1057835"/>
            <a:ext cx="8172745" cy="844569"/>
          </a:xfrm>
          <a:prstGeom prst="rect">
            <a:avLst/>
          </a:prstGeom>
        </p:spPr>
        <p:txBody>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chemeClr val="accent2"/>
                </a:solidFill>
              </a:rPr>
              <a:t>III. </a:t>
            </a:r>
            <a:r>
              <a:rPr lang="en-GB" b="0" kern="0" dirty="0" smtClean="0"/>
              <a:t>Understanding past and projected impacts in </a:t>
            </a:r>
            <a:r>
              <a:rPr lang="en-GB" b="0" kern="0" dirty="0" smtClean="0">
                <a:solidFill>
                  <a:schemeClr val="accent2"/>
                </a:solidFill>
              </a:rPr>
              <a:t>Rwanda</a:t>
            </a:r>
            <a:r>
              <a:rPr lang="en-GB" b="0" kern="0" dirty="0" smtClean="0"/>
              <a:t/>
            </a:r>
            <a:br>
              <a:rPr lang="en-GB" b="0" kern="0" dirty="0" smtClean="0"/>
            </a:br>
            <a:r>
              <a:rPr lang="en-GB" sz="2000" b="0" kern="0" dirty="0" smtClean="0"/>
              <a:t>– </a:t>
            </a:r>
            <a:r>
              <a:rPr lang="en-US" sz="2000" b="0" kern="0" dirty="0"/>
              <a:t>Past and future changes in </a:t>
            </a:r>
            <a:r>
              <a:rPr lang="en-US" sz="2000" b="0" kern="0" dirty="0" smtClean="0">
                <a:solidFill>
                  <a:schemeClr val="accent2"/>
                </a:solidFill>
              </a:rPr>
              <a:t>Rwanda</a:t>
            </a:r>
            <a:r>
              <a:rPr lang="en-US" sz="2000" b="0" kern="0" dirty="0" smtClean="0"/>
              <a:t>: Extreme weather events</a:t>
            </a:r>
            <a:endParaRPr lang="en-GB" sz="2000" b="0" kern="0" dirty="0"/>
          </a:p>
        </p:txBody>
      </p:sp>
      <p:sp>
        <p:nvSpPr>
          <p:cNvPr id="24" name="Rectangle 1"/>
          <p:cNvSpPr>
            <a:spLocks noChangeArrowheads="1"/>
          </p:cNvSpPr>
          <p:nvPr/>
        </p:nvSpPr>
        <p:spPr bwMode="auto">
          <a:xfrm>
            <a:off x="2268537" y="1851019"/>
            <a:ext cx="658336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76213" indent="-176213" eaLnBrk="0" hangingPunct="0">
              <a:tabLst>
                <a:tab pos="93663" algn="l"/>
              </a:tabLst>
              <a:defRPr>
                <a:solidFill>
                  <a:schemeClr val="tx1"/>
                </a:solidFill>
                <a:latin typeface="Calibri" pitchFamily="34" charset="0"/>
                <a:cs typeface="Arial" pitchFamily="34" charset="0"/>
              </a:defRPr>
            </a:lvl1pPr>
            <a:lvl2pPr marL="742950" indent="-285750" eaLnBrk="0" hangingPunct="0">
              <a:tabLst>
                <a:tab pos="93663" algn="l"/>
              </a:tabLst>
              <a:defRPr>
                <a:solidFill>
                  <a:schemeClr val="tx1"/>
                </a:solidFill>
                <a:latin typeface="Calibri" pitchFamily="34" charset="0"/>
                <a:cs typeface="Arial" pitchFamily="34" charset="0"/>
              </a:defRPr>
            </a:lvl2pPr>
            <a:lvl3pPr marL="1143000" indent="-228600" eaLnBrk="0" hangingPunct="0">
              <a:tabLst>
                <a:tab pos="93663" algn="l"/>
              </a:tabLst>
              <a:defRPr>
                <a:solidFill>
                  <a:schemeClr val="tx1"/>
                </a:solidFill>
                <a:latin typeface="Calibri" pitchFamily="34" charset="0"/>
                <a:cs typeface="Arial" pitchFamily="34" charset="0"/>
              </a:defRPr>
            </a:lvl3pPr>
            <a:lvl4pPr marL="1600200" indent="-228600" eaLnBrk="0" hangingPunct="0">
              <a:tabLst>
                <a:tab pos="93663" algn="l"/>
              </a:tabLst>
              <a:defRPr>
                <a:solidFill>
                  <a:schemeClr val="tx1"/>
                </a:solidFill>
                <a:latin typeface="Calibri" pitchFamily="34" charset="0"/>
                <a:cs typeface="Arial" pitchFamily="34" charset="0"/>
              </a:defRPr>
            </a:lvl4pPr>
            <a:lvl5pPr marL="2057400" indent="-228600" eaLnBrk="0" hangingPunct="0">
              <a:tabLst>
                <a:tab pos="93663" algn="l"/>
              </a:tabLst>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tabLst>
                <a:tab pos="93663" algn="l"/>
              </a:tabLs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tabLst>
                <a:tab pos="93663" algn="l"/>
              </a:tabLs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tabLst>
                <a:tab pos="93663" algn="l"/>
              </a:tabLs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tabLst>
                <a:tab pos="93663" algn="l"/>
              </a:tabLst>
              <a:defRPr>
                <a:solidFill>
                  <a:schemeClr val="tx1"/>
                </a:solidFill>
                <a:latin typeface="Calibri" pitchFamily="34" charset="0"/>
                <a:cs typeface="Arial" pitchFamily="34" charset="0"/>
              </a:defRPr>
            </a:lvl9pPr>
          </a:lstStyle>
          <a:p>
            <a:pPr>
              <a:buFontTx/>
              <a:buChar char="•"/>
            </a:pPr>
            <a:r>
              <a:rPr lang="en-US" altLang="de-DE" sz="1600" b="0" kern="0" dirty="0" smtClean="0">
                <a:solidFill>
                  <a:schemeClr val="tx2"/>
                </a:solidFill>
                <a:latin typeface="+mj-lt"/>
              </a:rPr>
              <a:t>No </a:t>
            </a:r>
            <a:r>
              <a:rPr lang="en-US" altLang="de-DE" sz="1600" kern="0" dirty="0" smtClean="0">
                <a:solidFill>
                  <a:schemeClr val="tx2"/>
                </a:solidFill>
                <a:latin typeface="+mj-lt"/>
              </a:rPr>
              <a:t>extreme </a:t>
            </a:r>
            <a:r>
              <a:rPr lang="en-US" altLang="de-DE" sz="1600" kern="0" dirty="0">
                <a:solidFill>
                  <a:schemeClr val="tx2"/>
                </a:solidFill>
                <a:latin typeface="+mj-lt"/>
              </a:rPr>
              <a:t>weather event </a:t>
            </a:r>
            <a:r>
              <a:rPr lang="en-US" altLang="de-DE" sz="1600" b="0" kern="0" dirty="0">
                <a:solidFill>
                  <a:schemeClr val="tx2"/>
                </a:solidFill>
                <a:latin typeface="+mj-lt"/>
              </a:rPr>
              <a:t>can be linked directly to climate </a:t>
            </a:r>
            <a:r>
              <a:rPr lang="en-US" altLang="de-DE" sz="1600" b="0" kern="0" dirty="0" smtClean="0">
                <a:solidFill>
                  <a:schemeClr val="tx2"/>
                </a:solidFill>
                <a:latin typeface="+mj-lt"/>
              </a:rPr>
              <a:t>change, but </a:t>
            </a:r>
            <a:r>
              <a:rPr lang="en-US" altLang="de-DE" sz="1600" b="0" kern="0" dirty="0">
                <a:solidFill>
                  <a:schemeClr val="tx2"/>
                </a:solidFill>
                <a:latin typeface="+mj-lt"/>
              </a:rPr>
              <a:t>evidence is mounting that change in means also affects change in extremes</a:t>
            </a:r>
            <a:r>
              <a:rPr lang="en-US" altLang="de-DE" sz="1600" b="0" kern="0" dirty="0" smtClean="0">
                <a:solidFill>
                  <a:schemeClr val="tx2"/>
                </a:solidFill>
                <a:latin typeface="+mj-lt"/>
              </a:rPr>
              <a:t>;</a:t>
            </a:r>
            <a:endParaRPr lang="en-US" sz="1600" b="0" kern="0" dirty="0" smtClean="0">
              <a:solidFill>
                <a:schemeClr val="tx2"/>
              </a:solidFill>
              <a:latin typeface="+mj-lt"/>
            </a:endParaRPr>
          </a:p>
          <a:p>
            <a:pPr>
              <a:buFontTx/>
              <a:buChar char="•"/>
            </a:pPr>
            <a:r>
              <a:rPr lang="en-US" sz="1600" kern="0" dirty="0" smtClean="0">
                <a:solidFill>
                  <a:schemeClr val="tx2"/>
                </a:solidFill>
                <a:latin typeface="+mj-lt"/>
              </a:rPr>
              <a:t>Floods </a:t>
            </a:r>
            <a:r>
              <a:rPr lang="en-US" sz="1600" kern="0" dirty="0">
                <a:solidFill>
                  <a:schemeClr val="tx2"/>
                </a:solidFill>
                <a:latin typeface="+mj-lt"/>
              </a:rPr>
              <a:t>and landslides </a:t>
            </a:r>
            <a:r>
              <a:rPr lang="en-US" sz="1600" b="0" kern="0" dirty="0" smtClean="0">
                <a:solidFill>
                  <a:schemeClr val="tx2"/>
                </a:solidFill>
                <a:latin typeface="+mj-lt"/>
              </a:rPr>
              <a:t>triggered by heavy rains destroyed 3,934 homes in 2013</a:t>
            </a:r>
            <a:endParaRPr lang="en-US" sz="1600" b="0" kern="0" dirty="0">
              <a:solidFill>
                <a:schemeClr val="tx2"/>
              </a:solidFill>
              <a:latin typeface="+mj-lt"/>
            </a:endParaRPr>
          </a:p>
          <a:p>
            <a:pPr>
              <a:buFontTx/>
              <a:buChar char="•"/>
            </a:pPr>
            <a:endParaRPr lang="en-US" altLang="de-DE" sz="1600" kern="0" dirty="0">
              <a:solidFill>
                <a:schemeClr val="tx2"/>
              </a:solidFill>
              <a:latin typeface="+mj-lt"/>
              <a:ea typeface="+mj-ea"/>
              <a:cs typeface="+mj-cs"/>
            </a:endParaRPr>
          </a:p>
        </p:txBody>
      </p:sp>
      <p:sp>
        <p:nvSpPr>
          <p:cNvPr id="26" name="Rechteck 25"/>
          <p:cNvSpPr/>
          <p:nvPr/>
        </p:nvSpPr>
        <p:spPr>
          <a:xfrm>
            <a:off x="319315" y="1891849"/>
            <a:ext cx="1731736" cy="1234095"/>
          </a:xfrm>
          <a:prstGeom prst="rect">
            <a:avLst/>
          </a:prstGeom>
          <a:solidFill>
            <a:schemeClr val="bg1">
              <a:lumMod val="85000"/>
            </a:schemeClr>
          </a:solidFill>
          <a:ln w="9525" cap="flat" cmpd="sng" algn="ctr">
            <a:noFill/>
            <a:prstDash val="solid"/>
          </a:ln>
          <a:effectLst/>
        </p:spPr>
        <p:txBody>
          <a:bodyPr lIns="216000" tIns="234000" rIns="216000" bIns="234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schemeClr val="tx1">
                    <a:lumMod val="50000"/>
                    <a:lumOff val="50000"/>
                  </a:schemeClr>
                </a:solidFill>
                <a:effectLst/>
                <a:uLnTx/>
                <a:uFillTx/>
                <a:latin typeface="+mj-lt"/>
                <a:ea typeface="+mn-ea"/>
                <a:cs typeface="Arial" pitchFamily="34" charset="0"/>
              </a:rPr>
              <a:t>Past</a:t>
            </a:r>
            <a:endParaRPr kumimoji="0" lang="de-DE" sz="2000" i="0" u="none" strike="noStrike" kern="0" cap="none" spc="0" normalizeH="0" baseline="0" noProof="0" dirty="0">
              <a:ln>
                <a:noFill/>
              </a:ln>
              <a:solidFill>
                <a:schemeClr val="tx1">
                  <a:lumMod val="50000"/>
                  <a:lumOff val="50000"/>
                </a:schemeClr>
              </a:solidFill>
              <a:effectLst/>
              <a:uLnTx/>
              <a:uFillTx/>
              <a:latin typeface="+mj-lt"/>
              <a:ea typeface="+mn-ea"/>
              <a:cs typeface="Arial" pitchFamily="34" charset="0"/>
            </a:endParaRPr>
          </a:p>
        </p:txBody>
      </p:sp>
      <p:sp>
        <p:nvSpPr>
          <p:cNvPr id="27" name="Rechteck 26"/>
          <p:cNvSpPr/>
          <p:nvPr/>
        </p:nvSpPr>
        <p:spPr>
          <a:xfrm>
            <a:off x="319315" y="3200878"/>
            <a:ext cx="1731735" cy="947077"/>
          </a:xfrm>
          <a:prstGeom prst="rect">
            <a:avLst/>
          </a:prstGeom>
          <a:solidFill>
            <a:srgbClr val="999999"/>
          </a:solidFill>
          <a:ln w="9525" cap="flat" cmpd="sng" algn="ctr">
            <a:noFill/>
            <a:prstDash val="solid"/>
          </a:ln>
          <a:effectLst/>
        </p:spPr>
        <p:txBody>
          <a:bodyPr lIns="216000" tIns="234000" rIns="216000" bIns="234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schemeClr val="bg1"/>
                </a:solidFill>
                <a:effectLst/>
                <a:uLnTx/>
                <a:uFillTx/>
                <a:latin typeface="+mj-lt"/>
                <a:ea typeface="+mn-ea"/>
                <a:cs typeface="Arial" pitchFamily="34" charset="0"/>
              </a:rPr>
              <a:t>Future</a:t>
            </a:r>
            <a:endParaRPr kumimoji="0" lang="de-DE" sz="1800" i="0" u="none" strike="noStrike" kern="0" cap="none" spc="0" normalizeH="0" baseline="0" noProof="0" dirty="0">
              <a:ln>
                <a:noFill/>
              </a:ln>
              <a:solidFill>
                <a:schemeClr val="bg1"/>
              </a:solidFill>
              <a:effectLst/>
              <a:uLnTx/>
              <a:uFillTx/>
              <a:latin typeface="+mj-lt"/>
              <a:ea typeface="+mn-ea"/>
              <a:cs typeface="Arial" pitchFamily="34" charset="0"/>
            </a:endParaRPr>
          </a:p>
        </p:txBody>
      </p:sp>
      <p:sp>
        <p:nvSpPr>
          <p:cNvPr id="28" name="Rechteck 27"/>
          <p:cNvSpPr/>
          <p:nvPr/>
        </p:nvSpPr>
        <p:spPr>
          <a:xfrm>
            <a:off x="319316" y="4203217"/>
            <a:ext cx="1731735" cy="934870"/>
          </a:xfrm>
          <a:prstGeom prst="rect">
            <a:avLst/>
          </a:prstGeom>
          <a:solidFill>
            <a:srgbClr val="9CBC59"/>
          </a:solidFill>
          <a:ln w="76200" cap="flat" cmpd="sng" algn="ctr">
            <a:noFill/>
            <a:prstDash val="solid"/>
          </a:ln>
          <a:effectLst/>
        </p:spPr>
        <p:txBody>
          <a:bodyPr lIns="233614" tIns="233614" rIns="233614" bIns="233614" spcCol="1270" anchor="ctr"/>
          <a:lstStyle/>
          <a:p>
            <a:pPr marL="0" marR="0" lvl="0" indent="0" algn="ctr" defTabSz="977900" eaLnBrk="1" fontAlgn="auto" latinLnBrk="0" hangingPunct="1">
              <a:lnSpc>
                <a:spcPct val="90000"/>
              </a:lnSpc>
              <a:spcBef>
                <a:spcPts val="0"/>
              </a:spcBef>
              <a:spcAft>
                <a:spcPct val="35000"/>
              </a:spcAft>
              <a:buClrTx/>
              <a:buSzTx/>
              <a:buFontTx/>
              <a:buNone/>
              <a:tabLst/>
              <a:defRPr/>
            </a:pPr>
            <a:r>
              <a:rPr kumimoji="0" lang="en-GB" sz="2000" u="none" strike="noStrike" kern="0" cap="none" spc="0" normalizeH="0" baseline="0" noProof="0" dirty="0">
                <a:ln>
                  <a:noFill/>
                </a:ln>
                <a:solidFill>
                  <a:srgbClr val="4B4B4B"/>
                </a:solidFill>
                <a:effectLst/>
                <a:uLnTx/>
                <a:uFillTx/>
                <a:latin typeface="+mj-lt"/>
                <a:ea typeface="+mn-ea"/>
                <a:cs typeface="Arial" pitchFamily="34" charset="0"/>
              </a:rPr>
              <a:t>Impacts</a:t>
            </a:r>
            <a:endParaRPr kumimoji="0" lang="de-DE" sz="2000" u="none" strike="noStrike" kern="0" cap="none" spc="0" normalizeH="0" baseline="0" noProof="0" dirty="0">
              <a:ln>
                <a:noFill/>
              </a:ln>
              <a:solidFill>
                <a:srgbClr val="4B4B4B"/>
              </a:solidFill>
              <a:effectLst/>
              <a:uLnTx/>
              <a:uFillTx/>
              <a:latin typeface="+mj-lt"/>
              <a:ea typeface="+mn-ea"/>
              <a:cs typeface="Arial" pitchFamily="34" charset="0"/>
            </a:endParaRPr>
          </a:p>
        </p:txBody>
      </p:sp>
      <p:sp>
        <p:nvSpPr>
          <p:cNvPr id="29" name="Rectangle 1"/>
          <p:cNvSpPr>
            <a:spLocks noChangeArrowheads="1"/>
          </p:cNvSpPr>
          <p:nvPr/>
        </p:nvSpPr>
        <p:spPr bwMode="auto">
          <a:xfrm>
            <a:off x="2268537" y="4330563"/>
            <a:ext cx="6335712" cy="338554"/>
          </a:xfrm>
          <a:prstGeom prst="rect">
            <a:avLst/>
          </a:prstGeom>
          <a:noFill/>
          <a:ln w="9525">
            <a:noFill/>
            <a:miter lim="800000"/>
            <a:headEnd/>
            <a:tailEnd/>
          </a:ln>
        </p:spPr>
        <p:txBody>
          <a:bodyPr anchor="ctr">
            <a:spAutoFit/>
          </a:bodyPr>
          <a:lstStyle/>
          <a:p>
            <a:pPr marL="176213" indent="-176213">
              <a:buFontTx/>
              <a:buChar char="•"/>
              <a:tabLst>
                <a:tab pos="93663" algn="l"/>
              </a:tabLst>
              <a:defRPr/>
            </a:pPr>
            <a:r>
              <a:rPr lang="en-US" sz="1600" b="0" kern="0" dirty="0" smtClean="0">
                <a:solidFill>
                  <a:schemeClr val="tx2"/>
                </a:solidFill>
                <a:latin typeface="+mj-lt"/>
                <a:ea typeface="+mj-ea"/>
                <a:cs typeface="+mj-cs"/>
              </a:rPr>
              <a:t>High risks result for </a:t>
            </a:r>
            <a:r>
              <a:rPr lang="en-US" sz="1600" kern="0" dirty="0">
                <a:solidFill>
                  <a:schemeClr val="tx2"/>
                </a:solidFill>
                <a:latin typeface="+mj-lt"/>
                <a:ea typeface="+mj-ea"/>
                <a:cs typeface="+mj-cs"/>
              </a:rPr>
              <a:t>infrastructure and </a:t>
            </a:r>
            <a:r>
              <a:rPr lang="en-US" sz="1600" kern="0" dirty="0" smtClean="0">
                <a:solidFill>
                  <a:schemeClr val="tx2"/>
                </a:solidFill>
                <a:latin typeface="+mj-lt"/>
                <a:ea typeface="+mj-ea"/>
                <a:cs typeface="+mj-cs"/>
              </a:rPr>
              <a:t>people</a:t>
            </a:r>
            <a:endParaRPr lang="en-US" sz="1600" kern="0" dirty="0">
              <a:solidFill>
                <a:schemeClr val="tx2"/>
              </a:solidFill>
              <a:latin typeface="+mj-lt"/>
              <a:ea typeface="+mj-ea"/>
              <a:cs typeface="+mj-cs"/>
            </a:endParaRPr>
          </a:p>
        </p:txBody>
      </p:sp>
      <p:sp>
        <p:nvSpPr>
          <p:cNvPr id="30" name="Rechteck 29"/>
          <p:cNvSpPr/>
          <p:nvPr/>
        </p:nvSpPr>
        <p:spPr>
          <a:xfrm>
            <a:off x="319316" y="5204724"/>
            <a:ext cx="1731735" cy="1127860"/>
          </a:xfrm>
          <a:prstGeom prst="rect">
            <a:avLst/>
          </a:prstGeom>
          <a:solidFill>
            <a:srgbClr val="007CA8"/>
          </a:solidFill>
          <a:ln w="9525" cap="flat" cmpd="sng" algn="ctr">
            <a:noFill/>
            <a:prstDash val="solid"/>
          </a:ln>
          <a:effectLst/>
        </p:spPr>
        <p:txBody>
          <a:bodyPr lIns="216000" tIns="234000" rIns="216000" bIns="234000" anchor="ctr"/>
          <a:lstStyle/>
          <a:p>
            <a:pPr algn="ctr" eaLnBrk="1" fontAlgn="auto" hangingPunct="1">
              <a:spcBef>
                <a:spcPts val="0"/>
              </a:spcBef>
              <a:spcAft>
                <a:spcPts val="0"/>
              </a:spcAft>
            </a:pPr>
            <a:r>
              <a:rPr lang="en-GB" sz="1800" kern="0" dirty="0">
                <a:solidFill>
                  <a:schemeClr val="bg1"/>
                </a:solidFill>
                <a:latin typeface="+mj-lt"/>
                <a:cs typeface="Arial" pitchFamily="34" charset="0"/>
              </a:rPr>
              <a:t>Relevance for businesses</a:t>
            </a:r>
            <a:endParaRPr lang="de-DE" sz="1800" kern="0" dirty="0">
              <a:solidFill>
                <a:schemeClr val="bg1"/>
              </a:solidFill>
              <a:latin typeface="+mj-lt"/>
              <a:cs typeface="Arial" pitchFamily="34" charset="0"/>
            </a:endParaRPr>
          </a:p>
        </p:txBody>
      </p:sp>
      <p:sp>
        <p:nvSpPr>
          <p:cNvPr id="31" name="Rectangle 1"/>
          <p:cNvSpPr>
            <a:spLocks noChangeArrowheads="1"/>
          </p:cNvSpPr>
          <p:nvPr/>
        </p:nvSpPr>
        <p:spPr bwMode="auto">
          <a:xfrm>
            <a:off x="2268538" y="5295478"/>
            <a:ext cx="6335712" cy="584775"/>
          </a:xfrm>
          <a:prstGeom prst="rect">
            <a:avLst/>
          </a:prstGeom>
          <a:noFill/>
          <a:ln w="9525">
            <a:noFill/>
            <a:miter lim="800000"/>
            <a:headEnd/>
            <a:tailEnd/>
          </a:ln>
        </p:spPr>
        <p:txBody>
          <a:bodyPr anchor="ctr">
            <a:spAutoFit/>
          </a:bodyPr>
          <a:lstStyle/>
          <a:p>
            <a:pPr marL="176213" indent="-176213">
              <a:buFontTx/>
              <a:buChar char="•"/>
              <a:tabLst>
                <a:tab pos="93663" algn="l"/>
              </a:tabLst>
              <a:defRPr/>
            </a:pPr>
            <a:r>
              <a:rPr lang="en-GB" sz="1600" b="0" kern="0" dirty="0" smtClean="0">
                <a:solidFill>
                  <a:schemeClr val="tx2"/>
                </a:solidFill>
                <a:latin typeface="+mj-lt"/>
                <a:ea typeface="+mj-ea"/>
                <a:cs typeface="+mj-cs"/>
              </a:rPr>
              <a:t>Higher risk for </a:t>
            </a:r>
            <a:r>
              <a:rPr lang="en-GB" sz="1600" kern="0" dirty="0" smtClean="0">
                <a:solidFill>
                  <a:schemeClr val="tx2"/>
                </a:solidFill>
                <a:latin typeface="+mj-lt"/>
                <a:ea typeface="+mj-ea"/>
                <a:cs typeface="+mj-cs"/>
              </a:rPr>
              <a:t>businesses installations and buildings as well as within their value chain (transport</a:t>
            </a:r>
            <a:r>
              <a:rPr lang="de-DE" sz="1600" kern="0" dirty="0" smtClean="0">
                <a:solidFill>
                  <a:schemeClr val="tx2"/>
                </a:solidFill>
                <a:latin typeface="+mj-lt"/>
                <a:ea typeface="+mj-ea"/>
                <a:cs typeface="+mj-cs"/>
              </a:rPr>
              <a:t>).</a:t>
            </a:r>
            <a:endParaRPr lang="en-US" sz="1600" kern="0" dirty="0">
              <a:solidFill>
                <a:schemeClr val="tx2"/>
              </a:solidFill>
              <a:latin typeface="+mj-lt"/>
              <a:ea typeface="+mj-ea"/>
              <a:cs typeface="+mj-cs"/>
            </a:endParaRPr>
          </a:p>
        </p:txBody>
      </p:sp>
      <p:sp>
        <p:nvSpPr>
          <p:cNvPr id="13" name="Rectangle 1"/>
          <p:cNvSpPr>
            <a:spLocks noChangeArrowheads="1"/>
          </p:cNvSpPr>
          <p:nvPr/>
        </p:nvSpPr>
        <p:spPr bwMode="auto">
          <a:xfrm>
            <a:off x="2268537" y="3300748"/>
            <a:ext cx="6335712" cy="584775"/>
          </a:xfrm>
          <a:prstGeom prst="rect">
            <a:avLst/>
          </a:prstGeom>
          <a:noFill/>
          <a:ln w="9525">
            <a:noFill/>
            <a:miter lim="800000"/>
            <a:headEnd/>
            <a:tailEnd/>
          </a:ln>
        </p:spPr>
        <p:txBody>
          <a:bodyPr anchor="ctr">
            <a:spAutoFit/>
          </a:bodyPr>
          <a:lstStyle/>
          <a:p>
            <a:pPr marL="176213" indent="-176213">
              <a:buFontTx/>
              <a:buChar char="•"/>
              <a:tabLst>
                <a:tab pos="93663" algn="l"/>
              </a:tabLst>
              <a:defRPr/>
            </a:pPr>
            <a:r>
              <a:rPr lang="en-US" sz="1600" kern="0" dirty="0">
                <a:solidFill>
                  <a:schemeClr val="tx2"/>
                </a:solidFill>
                <a:latin typeface="+mj-lt"/>
                <a:ea typeface="+mj-ea"/>
                <a:cs typeface="+mj-cs"/>
              </a:rPr>
              <a:t>South and Southeast </a:t>
            </a:r>
            <a:r>
              <a:rPr lang="en-US" sz="1600" b="0" kern="0" dirty="0">
                <a:solidFill>
                  <a:schemeClr val="tx2"/>
                </a:solidFill>
                <a:latin typeface="+mj-lt"/>
                <a:ea typeface="+mj-ea"/>
                <a:cs typeface="+mj-cs"/>
              </a:rPr>
              <a:t>are likely to experience more </a:t>
            </a:r>
            <a:r>
              <a:rPr lang="en-US" sz="1600" kern="0" dirty="0">
                <a:solidFill>
                  <a:schemeClr val="tx2"/>
                </a:solidFill>
                <a:latin typeface="+mj-lt"/>
                <a:ea typeface="+mj-ea"/>
                <a:cs typeface="+mj-cs"/>
              </a:rPr>
              <a:t>frequent droughts</a:t>
            </a:r>
          </a:p>
        </p:txBody>
      </p:sp>
      <p:sp>
        <p:nvSpPr>
          <p:cNvPr id="2" name="Rechteck 1"/>
          <p:cNvSpPr/>
          <p:nvPr/>
        </p:nvSpPr>
        <p:spPr>
          <a:xfrm>
            <a:off x="5454903" y="6275487"/>
            <a:ext cx="5159664" cy="246221"/>
          </a:xfrm>
          <a:prstGeom prst="rect">
            <a:avLst/>
          </a:prstGeom>
        </p:spPr>
        <p:txBody>
          <a:bodyPr wrap="square">
            <a:spAutoFit/>
          </a:bodyPr>
          <a:lstStyle/>
          <a:p>
            <a:r>
              <a:rPr lang="de-DE" sz="1000" b="0" dirty="0" smtClean="0"/>
              <a:t>Source: GIZ &amp; adelphi 2015 </a:t>
            </a:r>
            <a:endParaRPr lang="pl-PL" sz="1000" dirty="0"/>
          </a:p>
        </p:txBody>
      </p:sp>
      <p:sp>
        <p:nvSpPr>
          <p:cNvPr id="3" name="Fußzeilenplatzhalter 2"/>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236704964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p:cNvSpPr txBox="1">
            <a:spLocks/>
          </p:cNvSpPr>
          <p:nvPr/>
        </p:nvSpPr>
        <p:spPr>
          <a:xfrm>
            <a:off x="679154" y="1057835"/>
            <a:ext cx="8172745" cy="844569"/>
          </a:xfrm>
          <a:prstGeom prst="rect">
            <a:avLst/>
          </a:prstGeom>
        </p:spPr>
        <p:txBody>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chemeClr val="accent2"/>
                </a:solidFill>
              </a:rPr>
              <a:t>III. </a:t>
            </a:r>
            <a:r>
              <a:rPr lang="en-GB" b="0" kern="0" dirty="0"/>
              <a:t>Climate Change in </a:t>
            </a:r>
            <a:r>
              <a:rPr lang="en-GB" b="0" kern="0" dirty="0">
                <a:solidFill>
                  <a:schemeClr val="accent2"/>
                </a:solidFill>
              </a:rPr>
              <a:t>Rwanda</a:t>
            </a:r>
            <a:r>
              <a:rPr lang="en-GB" b="0" kern="0" dirty="0" smtClean="0">
                <a:solidFill>
                  <a:schemeClr val="accent2"/>
                </a:solidFill>
              </a:rPr>
              <a:t/>
            </a:r>
            <a:br>
              <a:rPr lang="en-GB" b="0" kern="0" dirty="0" smtClean="0">
                <a:solidFill>
                  <a:schemeClr val="accent2"/>
                </a:solidFill>
              </a:rPr>
            </a:br>
            <a:r>
              <a:rPr lang="en-GB" sz="2000" b="0" kern="0" dirty="0" smtClean="0"/>
              <a:t>– </a:t>
            </a:r>
            <a:r>
              <a:rPr lang="en-US" sz="2000" b="0" kern="0" dirty="0"/>
              <a:t>Past and future changes in </a:t>
            </a:r>
            <a:r>
              <a:rPr lang="en-US" sz="2000" b="0" kern="0" dirty="0" smtClean="0">
                <a:solidFill>
                  <a:schemeClr val="accent2"/>
                </a:solidFill>
              </a:rPr>
              <a:t>Rwanda</a:t>
            </a:r>
            <a:r>
              <a:rPr lang="en-US" sz="2000" b="0" kern="0" dirty="0" smtClean="0"/>
              <a:t>: Exposure to climate change</a:t>
            </a:r>
            <a:endParaRPr lang="en-GB" sz="1800" b="0" kern="0" dirty="0"/>
          </a:p>
        </p:txBody>
      </p:sp>
      <p:sp>
        <p:nvSpPr>
          <p:cNvPr id="18" name="Rechteck 17"/>
          <p:cNvSpPr/>
          <p:nvPr/>
        </p:nvSpPr>
        <p:spPr>
          <a:xfrm>
            <a:off x="6765394" y="6314052"/>
            <a:ext cx="1405334" cy="246221"/>
          </a:xfrm>
          <a:prstGeom prst="rect">
            <a:avLst/>
          </a:prstGeom>
        </p:spPr>
        <p:txBody>
          <a:bodyPr wrap="square">
            <a:spAutoFit/>
          </a:bodyPr>
          <a:lstStyle/>
          <a:p>
            <a:pPr>
              <a:tabLst>
                <a:tab pos="93663" algn="l"/>
              </a:tabLst>
              <a:defRPr/>
            </a:pPr>
            <a:r>
              <a:rPr lang="de-DE" sz="1000" kern="0" dirty="0" smtClean="0">
                <a:solidFill>
                  <a:schemeClr val="tx2"/>
                </a:solidFill>
              </a:rPr>
              <a:t>Source: REMA 2015</a:t>
            </a:r>
            <a:endParaRPr lang="en-US" sz="1000" kern="0" dirty="0">
              <a:solidFill>
                <a:schemeClr val="tx2"/>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1802448"/>
            <a:ext cx="7383328" cy="455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159656274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p:cNvSpPr txBox="1">
            <a:spLocks/>
          </p:cNvSpPr>
          <p:nvPr/>
        </p:nvSpPr>
        <p:spPr>
          <a:xfrm>
            <a:off x="679154" y="1057835"/>
            <a:ext cx="8172745" cy="844569"/>
          </a:xfrm>
          <a:prstGeom prst="rect">
            <a:avLst/>
          </a:prstGeom>
        </p:spPr>
        <p:txBody>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chemeClr val="accent2"/>
                </a:solidFill>
              </a:rPr>
              <a:t>III. </a:t>
            </a:r>
            <a:r>
              <a:rPr lang="en-GB" b="0" kern="0" dirty="0"/>
              <a:t>Climate Change in </a:t>
            </a:r>
            <a:r>
              <a:rPr lang="en-GB" b="0" kern="0" dirty="0">
                <a:solidFill>
                  <a:schemeClr val="accent2"/>
                </a:solidFill>
              </a:rPr>
              <a:t>Rwanda</a:t>
            </a:r>
            <a:r>
              <a:rPr lang="en-GB" b="0" kern="0" dirty="0" smtClean="0"/>
              <a:t/>
            </a:r>
            <a:br>
              <a:rPr lang="en-GB" b="0" kern="0" dirty="0" smtClean="0"/>
            </a:br>
            <a:r>
              <a:rPr lang="en-GB" sz="2000" b="0" kern="0" dirty="0" smtClean="0"/>
              <a:t>– </a:t>
            </a:r>
            <a:r>
              <a:rPr lang="en-US" sz="2000" b="0" kern="0" dirty="0"/>
              <a:t>Past and future changes in </a:t>
            </a:r>
            <a:r>
              <a:rPr lang="en-US" sz="2000" b="0" kern="0" dirty="0" smtClean="0">
                <a:solidFill>
                  <a:schemeClr val="accent2"/>
                </a:solidFill>
              </a:rPr>
              <a:t>Rwanda</a:t>
            </a:r>
            <a:r>
              <a:rPr lang="en-US" sz="2000" b="0" kern="0" dirty="0" smtClean="0"/>
              <a:t>: Vulnerability</a:t>
            </a:r>
            <a:endParaRPr lang="en-GB" sz="2000" b="0" kern="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763713"/>
            <a:ext cx="6232525" cy="469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hteck 17"/>
          <p:cNvSpPr/>
          <p:nvPr/>
        </p:nvSpPr>
        <p:spPr>
          <a:xfrm>
            <a:off x="6532166" y="6190941"/>
            <a:ext cx="1405334" cy="246221"/>
          </a:xfrm>
          <a:prstGeom prst="rect">
            <a:avLst/>
          </a:prstGeom>
        </p:spPr>
        <p:txBody>
          <a:bodyPr wrap="square">
            <a:spAutoFit/>
          </a:bodyPr>
          <a:lstStyle/>
          <a:p>
            <a:pPr>
              <a:tabLst>
                <a:tab pos="93663" algn="l"/>
              </a:tabLst>
              <a:defRPr/>
            </a:pPr>
            <a:r>
              <a:rPr lang="de-DE" sz="1000" kern="0" dirty="0" smtClean="0">
                <a:solidFill>
                  <a:schemeClr val="tx2"/>
                </a:solidFill>
              </a:rPr>
              <a:t>Source: REMA 2015</a:t>
            </a:r>
            <a:endParaRPr lang="en-US" sz="1000" kern="0" dirty="0">
              <a:solidFill>
                <a:schemeClr val="tx2"/>
              </a:solidFill>
            </a:endParaRPr>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4700994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 / Agenda</a:t>
            </a:r>
            <a:endParaRPr lang="de-DE" dirty="0"/>
          </a:p>
        </p:txBody>
      </p:sp>
      <p:sp>
        <p:nvSpPr>
          <p:cNvPr id="5" name="Inhaltsplatzhalter 4"/>
          <p:cNvSpPr>
            <a:spLocks noGrp="1"/>
          </p:cNvSpPr>
          <p:nvPr>
            <p:ph idx="1"/>
          </p:nvPr>
        </p:nvSpPr>
        <p:spPr>
          <a:xfrm>
            <a:off x="684000" y="2448000"/>
            <a:ext cx="6946510" cy="3816000"/>
          </a:xfrm>
        </p:spPr>
        <p:txBody>
          <a:bodyPr/>
          <a:lstStyle/>
          <a:p>
            <a:pPr marL="542925" indent="-542925">
              <a:buClr>
                <a:schemeClr val="accent2"/>
              </a:buClr>
              <a:buFont typeface="+mj-lt"/>
              <a:buAutoNum type="romanUcPeriod"/>
            </a:pPr>
            <a:r>
              <a:rPr lang="en-GB" sz="2000" dirty="0" smtClean="0"/>
              <a:t>Climate </a:t>
            </a:r>
            <a:r>
              <a:rPr lang="en-GB" sz="2000" dirty="0"/>
              <a:t>t</a:t>
            </a:r>
            <a:r>
              <a:rPr lang="en-GB" sz="2000" dirty="0" smtClean="0"/>
              <a:t>rends </a:t>
            </a:r>
            <a:r>
              <a:rPr lang="en-GB" sz="2000" dirty="0"/>
              <a:t>w</a:t>
            </a:r>
            <a:r>
              <a:rPr lang="en-GB" sz="2000" dirty="0" smtClean="0"/>
              <a:t>orldwide</a:t>
            </a:r>
            <a:endParaRPr lang="en-GB" sz="2000" dirty="0"/>
          </a:p>
          <a:p>
            <a:pPr marL="542925" indent="-542925">
              <a:buClr>
                <a:schemeClr val="accent2"/>
              </a:buClr>
              <a:buFont typeface="+mj-lt"/>
              <a:buAutoNum type="romanUcPeriod"/>
            </a:pPr>
            <a:r>
              <a:rPr lang="en-GB" sz="2000" dirty="0" smtClean="0"/>
              <a:t>Climate change </a:t>
            </a:r>
            <a:r>
              <a:rPr lang="en-GB" sz="2000" dirty="0"/>
              <a:t>p</a:t>
            </a:r>
            <a:r>
              <a:rPr lang="en-GB" sz="2000" dirty="0" smtClean="0"/>
              <a:t>henomena, impacts and adaptation</a:t>
            </a:r>
            <a:endParaRPr lang="en-GB" sz="2000" dirty="0"/>
          </a:p>
          <a:p>
            <a:pPr marL="542925" indent="-542925">
              <a:buClr>
                <a:schemeClr val="accent2"/>
              </a:buClr>
              <a:buFont typeface="+mj-lt"/>
              <a:buAutoNum type="romanUcPeriod"/>
            </a:pPr>
            <a:r>
              <a:rPr lang="en-US" sz="2000" dirty="0" smtClean="0"/>
              <a:t>Climate Change in </a:t>
            </a:r>
            <a:r>
              <a:rPr lang="en-US" sz="2000" dirty="0" smtClean="0">
                <a:solidFill>
                  <a:schemeClr val="accent2"/>
                </a:solidFill>
              </a:rPr>
              <a:t>Rwanda</a:t>
            </a:r>
          </a:p>
          <a:p>
            <a:pPr marL="542925" indent="-542925">
              <a:buClr>
                <a:schemeClr val="accent2"/>
              </a:buClr>
              <a:buFontTx/>
              <a:buAutoNum type="romanUcPeriod"/>
            </a:pPr>
            <a:r>
              <a:rPr lang="en-US" sz="2000" dirty="0"/>
              <a:t>Building awareness of </a:t>
            </a:r>
            <a:r>
              <a:rPr lang="en-US" sz="2000" dirty="0" smtClean="0"/>
              <a:t>SMEs </a:t>
            </a:r>
            <a:r>
              <a:rPr lang="en-US" sz="2000" dirty="0"/>
              <a:t>on climate change and its impacts on business </a:t>
            </a:r>
          </a:p>
          <a:p>
            <a:endParaRPr lang="de-DE" sz="1600" dirty="0"/>
          </a:p>
        </p:txBody>
      </p:sp>
      <p:sp>
        <p:nvSpPr>
          <p:cNvPr id="3" name="Fußzeilenplatzhalter 2"/>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309678660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pPr marL="285750" indent="-285750">
              <a:buClr>
                <a:schemeClr val="accent2"/>
              </a:buClr>
              <a:buFont typeface="Arial" panose="020B0604020202020204" pitchFamily="34" charset="0"/>
              <a:buChar char="•"/>
            </a:pPr>
            <a:r>
              <a:rPr lang="de-DE" dirty="0" err="1" smtClean="0"/>
              <a:t>What</a:t>
            </a:r>
            <a:r>
              <a:rPr lang="de-DE" dirty="0" smtClean="0"/>
              <a:t> </a:t>
            </a:r>
            <a:r>
              <a:rPr lang="de-DE" dirty="0" err="1" smtClean="0"/>
              <a:t>climate</a:t>
            </a:r>
            <a:r>
              <a:rPr lang="de-DE" dirty="0" smtClean="0"/>
              <a:t> </a:t>
            </a:r>
            <a:r>
              <a:rPr lang="de-DE" dirty="0" err="1" smtClean="0"/>
              <a:t>change</a:t>
            </a:r>
            <a:r>
              <a:rPr lang="de-DE" dirty="0" smtClean="0"/>
              <a:t> </a:t>
            </a:r>
            <a:r>
              <a:rPr lang="de-DE" dirty="0" err="1" smtClean="0"/>
              <a:t>phenomena</a:t>
            </a:r>
            <a:r>
              <a:rPr lang="de-DE" dirty="0" smtClean="0"/>
              <a:t> </a:t>
            </a:r>
            <a:r>
              <a:rPr lang="de-DE" dirty="0" err="1" smtClean="0"/>
              <a:t>have</a:t>
            </a:r>
            <a:r>
              <a:rPr lang="de-DE" dirty="0" smtClean="0"/>
              <a:t> </a:t>
            </a:r>
            <a:r>
              <a:rPr lang="de-DE" dirty="0" err="1" smtClean="0"/>
              <a:t>you</a:t>
            </a:r>
            <a:r>
              <a:rPr lang="de-DE" dirty="0" smtClean="0"/>
              <a:t> </a:t>
            </a:r>
            <a:r>
              <a:rPr lang="de-DE" dirty="0" err="1" smtClean="0"/>
              <a:t>experienced</a:t>
            </a:r>
            <a:r>
              <a:rPr lang="de-DE" dirty="0" smtClean="0"/>
              <a:t>?</a:t>
            </a:r>
          </a:p>
          <a:p>
            <a:pPr marL="285750" indent="-285750">
              <a:buClr>
                <a:schemeClr val="accent2"/>
              </a:buClr>
              <a:buFont typeface="Arial" panose="020B0604020202020204" pitchFamily="34" charset="0"/>
              <a:buChar char="•"/>
            </a:pPr>
            <a:r>
              <a:rPr lang="de-DE" dirty="0" err="1" smtClean="0"/>
              <a:t>Which</a:t>
            </a:r>
            <a:r>
              <a:rPr lang="de-DE" dirty="0" smtClean="0"/>
              <a:t> </a:t>
            </a:r>
            <a:r>
              <a:rPr lang="de-DE" dirty="0" err="1" smtClean="0"/>
              <a:t>ones</a:t>
            </a:r>
            <a:r>
              <a:rPr lang="de-DE" dirty="0" smtClean="0"/>
              <a:t> do </a:t>
            </a:r>
            <a:r>
              <a:rPr lang="de-DE" dirty="0" err="1" smtClean="0"/>
              <a:t>you</a:t>
            </a:r>
            <a:r>
              <a:rPr lang="de-DE" dirty="0" smtClean="0"/>
              <a:t> </a:t>
            </a:r>
            <a:r>
              <a:rPr lang="de-DE" dirty="0" err="1" smtClean="0"/>
              <a:t>perceive</a:t>
            </a:r>
            <a:r>
              <a:rPr lang="de-DE" dirty="0" smtClean="0"/>
              <a:t> </a:t>
            </a:r>
            <a:r>
              <a:rPr lang="de-DE" dirty="0" err="1" smtClean="0"/>
              <a:t>as</a:t>
            </a:r>
            <a:r>
              <a:rPr lang="de-DE" dirty="0" smtClean="0"/>
              <a:t> </a:t>
            </a:r>
            <a:r>
              <a:rPr lang="de-DE" dirty="0" err="1" smtClean="0"/>
              <a:t>generally</a:t>
            </a:r>
            <a:r>
              <a:rPr lang="de-DE" dirty="0" smtClean="0"/>
              <a:t> </a:t>
            </a:r>
            <a:r>
              <a:rPr lang="de-DE" dirty="0" err="1" smtClean="0"/>
              <a:t>most</a:t>
            </a:r>
            <a:r>
              <a:rPr lang="de-DE" dirty="0" smtClean="0"/>
              <a:t> relevant?</a:t>
            </a:r>
          </a:p>
          <a:p>
            <a:pPr marL="285750" indent="-285750">
              <a:buClr>
                <a:schemeClr val="accent2"/>
              </a:buClr>
              <a:buFont typeface="Arial" panose="020B0604020202020204" pitchFamily="34" charset="0"/>
              <a:buChar char="•"/>
            </a:pPr>
            <a:r>
              <a:rPr lang="de-DE" dirty="0" err="1" smtClean="0"/>
              <a:t>Which</a:t>
            </a:r>
            <a:r>
              <a:rPr lang="de-DE" dirty="0" smtClean="0"/>
              <a:t> </a:t>
            </a:r>
            <a:r>
              <a:rPr lang="de-DE" dirty="0" err="1" smtClean="0"/>
              <a:t>regions</a:t>
            </a:r>
            <a:r>
              <a:rPr lang="de-DE" dirty="0" smtClean="0"/>
              <a:t> </a:t>
            </a:r>
            <a:r>
              <a:rPr lang="de-DE" dirty="0" err="1" smtClean="0"/>
              <a:t>are</a:t>
            </a:r>
            <a:r>
              <a:rPr lang="de-DE" dirty="0" smtClean="0"/>
              <a:t> </a:t>
            </a:r>
            <a:r>
              <a:rPr lang="de-DE" dirty="0" err="1" smtClean="0"/>
              <a:t>most</a:t>
            </a:r>
            <a:r>
              <a:rPr lang="de-DE" dirty="0" smtClean="0"/>
              <a:t> </a:t>
            </a:r>
            <a:r>
              <a:rPr lang="de-DE" dirty="0" err="1" smtClean="0"/>
              <a:t>threatened</a:t>
            </a:r>
            <a:r>
              <a:rPr lang="de-DE" dirty="0" smtClean="0"/>
              <a:t> </a:t>
            </a:r>
            <a:r>
              <a:rPr lang="de-DE" dirty="0" err="1" smtClean="0"/>
              <a:t>by</a:t>
            </a:r>
            <a:r>
              <a:rPr lang="de-DE" dirty="0" smtClean="0"/>
              <a:t> </a:t>
            </a:r>
            <a:r>
              <a:rPr lang="de-DE" dirty="0" err="1" smtClean="0"/>
              <a:t>climate</a:t>
            </a:r>
            <a:r>
              <a:rPr lang="de-DE" dirty="0" smtClean="0"/>
              <a:t> </a:t>
            </a:r>
            <a:r>
              <a:rPr lang="de-DE" dirty="0" err="1" smtClean="0"/>
              <a:t>change</a:t>
            </a:r>
            <a:r>
              <a:rPr lang="de-DE" dirty="0" smtClean="0"/>
              <a:t>?</a:t>
            </a:r>
          </a:p>
          <a:p>
            <a:pPr marL="285750" indent="-285750">
              <a:buClr>
                <a:schemeClr val="accent2"/>
              </a:buClr>
              <a:buFont typeface="Arial" panose="020B0604020202020204" pitchFamily="34" charset="0"/>
              <a:buChar char="•"/>
            </a:pPr>
            <a:r>
              <a:rPr lang="de-DE" dirty="0" smtClean="0"/>
              <a:t>Do </a:t>
            </a:r>
            <a:r>
              <a:rPr lang="de-DE" dirty="0" err="1" smtClean="0"/>
              <a:t>you</a:t>
            </a:r>
            <a:r>
              <a:rPr lang="de-DE" dirty="0" smtClean="0"/>
              <a:t> </a:t>
            </a:r>
            <a:r>
              <a:rPr lang="de-DE" dirty="0" err="1" smtClean="0"/>
              <a:t>see</a:t>
            </a:r>
            <a:r>
              <a:rPr lang="de-DE" dirty="0" smtClean="0"/>
              <a:t> positive </a:t>
            </a:r>
            <a:r>
              <a:rPr lang="de-DE" dirty="0" err="1" smtClean="0"/>
              <a:t>aspects</a:t>
            </a:r>
            <a:r>
              <a:rPr lang="de-DE" dirty="0" smtClean="0"/>
              <a:t> </a:t>
            </a:r>
            <a:r>
              <a:rPr lang="de-DE" dirty="0" err="1" smtClean="0"/>
              <a:t>of</a:t>
            </a:r>
            <a:r>
              <a:rPr lang="de-DE" dirty="0" smtClean="0"/>
              <a:t> </a:t>
            </a:r>
            <a:r>
              <a:rPr lang="de-DE" dirty="0" err="1" smtClean="0"/>
              <a:t>climate</a:t>
            </a:r>
            <a:r>
              <a:rPr lang="de-DE" dirty="0" smtClean="0"/>
              <a:t> </a:t>
            </a:r>
            <a:r>
              <a:rPr lang="de-DE" dirty="0" err="1" smtClean="0"/>
              <a:t>change</a:t>
            </a:r>
            <a:r>
              <a:rPr lang="de-DE" dirty="0" smtClean="0"/>
              <a:t> </a:t>
            </a:r>
            <a:r>
              <a:rPr lang="de-DE" dirty="0" err="1" smtClean="0"/>
              <a:t>for</a:t>
            </a:r>
            <a:r>
              <a:rPr lang="de-DE" dirty="0" smtClean="0"/>
              <a:t> </a:t>
            </a:r>
            <a:r>
              <a:rPr lang="de-DE" dirty="0" err="1" smtClean="0"/>
              <a:t>the</a:t>
            </a:r>
            <a:r>
              <a:rPr lang="de-DE" dirty="0" smtClean="0"/>
              <a:t> </a:t>
            </a:r>
            <a:r>
              <a:rPr lang="de-DE" dirty="0" err="1" smtClean="0"/>
              <a:t>country</a:t>
            </a:r>
            <a:r>
              <a:rPr lang="de-DE" dirty="0" smtClean="0"/>
              <a:t>?</a:t>
            </a:r>
            <a:endParaRPr lang="de-DE" dirty="0"/>
          </a:p>
        </p:txBody>
      </p:sp>
      <p:sp>
        <p:nvSpPr>
          <p:cNvPr id="45" name="Titel 1"/>
          <p:cNvSpPr txBox="1">
            <a:spLocks/>
          </p:cNvSpPr>
          <p:nvPr/>
        </p:nvSpPr>
        <p:spPr>
          <a:xfrm>
            <a:off x="679155" y="1057835"/>
            <a:ext cx="7776000" cy="844569"/>
          </a:xfrm>
          <a:prstGeom prst="rect">
            <a:avLst/>
          </a:prstGeom>
        </p:spPr>
        <p:txBody>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rgbClr val="C80F0F"/>
                </a:solidFill>
              </a:rPr>
              <a:t> 		</a:t>
            </a:r>
            <a:r>
              <a:rPr lang="en-GB" b="0" kern="0" dirty="0" smtClean="0"/>
              <a:t>Discussion</a:t>
            </a:r>
            <a:br>
              <a:rPr lang="en-GB" b="0" kern="0" dirty="0" smtClean="0"/>
            </a:br>
            <a:r>
              <a:rPr lang="en-GB" b="0" kern="0" dirty="0" smtClean="0"/>
              <a:t>	</a:t>
            </a:r>
            <a:r>
              <a:rPr lang="en-GB" sz="2000" b="0" kern="0" dirty="0" smtClean="0"/>
              <a:t>– </a:t>
            </a:r>
            <a:r>
              <a:rPr lang="en-GB" sz="2000" b="0" kern="0" dirty="0"/>
              <a:t>Climate Change Phenomena, Impacts &amp; </a:t>
            </a:r>
            <a:r>
              <a:rPr lang="en-GB" sz="2000" b="0" kern="0" dirty="0" smtClean="0"/>
              <a:t>Adaptation</a:t>
            </a:r>
            <a:endParaRPr lang="en-GB" sz="2000" b="0" kern="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05" y="1111025"/>
            <a:ext cx="1062038" cy="73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170052154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464024" y="2123940"/>
            <a:ext cx="8270542" cy="964800"/>
          </a:xfrm>
        </p:spPr>
        <p:txBody>
          <a:bodyPr/>
          <a:lstStyle/>
          <a:p>
            <a:pPr marL="273050" indent="-273050" algn="ctr"/>
            <a:r>
              <a:rPr lang="en-GB" sz="3200" noProof="0" dirty="0" smtClean="0">
                <a:solidFill>
                  <a:schemeClr val="accent2"/>
                </a:solidFill>
              </a:rPr>
              <a:t>IV. </a:t>
            </a:r>
            <a:r>
              <a:rPr lang="en-US" sz="3200" dirty="0"/>
              <a:t>Building awareness </a:t>
            </a:r>
            <a:r>
              <a:rPr lang="en-US" sz="3200" dirty="0" smtClean="0"/>
              <a:t>on </a:t>
            </a:r>
            <a:r>
              <a:rPr lang="en-US" sz="3200" dirty="0"/>
              <a:t>climate change </a:t>
            </a:r>
            <a:r>
              <a:rPr lang="en-US" sz="3200" dirty="0" smtClean="0"/>
              <a:t>impacts </a:t>
            </a:r>
            <a:r>
              <a:rPr lang="en-US" sz="3200" dirty="0"/>
              <a:t>on </a:t>
            </a:r>
            <a:r>
              <a:rPr lang="en-US" sz="3200" dirty="0" smtClean="0"/>
              <a:t>businesses </a:t>
            </a:r>
            <a:endParaRPr lang="en-GB" noProof="0" dirty="0"/>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184060630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6"/>
          <p:cNvSpPr>
            <a:spLocks noGrp="1"/>
          </p:cNvSpPr>
          <p:nvPr>
            <p:ph type="title"/>
          </p:nvPr>
        </p:nvSpPr>
        <p:spPr>
          <a:xfrm>
            <a:off x="684000" y="1058050"/>
            <a:ext cx="7776000" cy="891856"/>
          </a:xfrm>
        </p:spPr>
        <p:txBody>
          <a:bodyPr/>
          <a:lstStyle/>
          <a:p>
            <a:pPr marL="444500" indent="-444500"/>
            <a:r>
              <a:rPr lang="en-GB" noProof="0" dirty="0" smtClean="0">
                <a:solidFill>
                  <a:schemeClr val="accent2"/>
                </a:solidFill>
              </a:rPr>
              <a:t>IV. </a:t>
            </a:r>
            <a:r>
              <a:rPr lang="en-US" dirty="0" smtClean="0"/>
              <a:t>Climate </a:t>
            </a:r>
            <a:r>
              <a:rPr lang="en-US" dirty="0"/>
              <a:t>change </a:t>
            </a:r>
            <a:r>
              <a:rPr lang="en-US" dirty="0" smtClean="0"/>
              <a:t>impacts </a:t>
            </a:r>
            <a:r>
              <a:rPr lang="en-US" dirty="0"/>
              <a:t>on </a:t>
            </a:r>
            <a:r>
              <a:rPr lang="en-US" dirty="0" smtClean="0"/>
              <a:t>businesses </a:t>
            </a:r>
            <a:r>
              <a:rPr lang="en-US" dirty="0"/>
              <a:t/>
            </a:r>
            <a:br>
              <a:rPr lang="en-US" dirty="0"/>
            </a:br>
            <a:r>
              <a:rPr lang="en-GB" sz="2000" dirty="0" smtClean="0"/>
              <a:t>– Climate phenomena, impacts, negative</a:t>
            </a:r>
            <a:r>
              <a:rPr lang="en-GB" sz="2000" baseline="0" dirty="0" smtClean="0"/>
              <a:t> effects on the business</a:t>
            </a:r>
            <a:r>
              <a:rPr lang="en-GB" sz="2000" dirty="0" smtClean="0"/>
              <a:t> and opportunities</a:t>
            </a:r>
            <a:endParaRPr lang="en-GB" sz="2000" noProof="0" dirty="0"/>
          </a:p>
        </p:txBody>
      </p:sp>
      <p:pic>
        <p:nvPicPr>
          <p:cNvPr id="40" name="Picture 3" descr="C:\Program Files\Microsoft Office\MEDIA\CAGCAT10\j0293828.wmf"/>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187164" y="3918930"/>
            <a:ext cx="1187367" cy="1137083"/>
          </a:xfrm>
          <a:prstGeom prst="rect">
            <a:avLst/>
          </a:prstGeom>
          <a:noFill/>
        </p:spPr>
      </p:pic>
      <p:sp>
        <p:nvSpPr>
          <p:cNvPr id="32" name="Textplatzhalter 20"/>
          <p:cNvSpPr>
            <a:spLocks/>
          </p:cNvSpPr>
          <p:nvPr/>
        </p:nvSpPr>
        <p:spPr bwMode="auto">
          <a:xfrm>
            <a:off x="981247" y="2445264"/>
            <a:ext cx="1920461" cy="694687"/>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defTabSz="455613" eaLnBrk="0" hangingPunct="0">
              <a:defRPr>
                <a:solidFill>
                  <a:schemeClr val="tx1"/>
                </a:solidFill>
                <a:latin typeface="Calibri" pitchFamily="34" charset="0"/>
                <a:cs typeface="Arial" pitchFamily="34" charset="0"/>
              </a:defRPr>
            </a:lvl1pPr>
            <a:lvl2pPr marL="742950" indent="-285750" defTabSz="455613" eaLnBrk="0" hangingPunct="0">
              <a:defRPr>
                <a:solidFill>
                  <a:schemeClr val="tx1"/>
                </a:solidFill>
                <a:latin typeface="Calibri" pitchFamily="34" charset="0"/>
                <a:cs typeface="Arial" pitchFamily="34" charset="0"/>
              </a:defRPr>
            </a:lvl2pPr>
            <a:lvl3pPr marL="1143000" indent="-228600" defTabSz="455613" eaLnBrk="0" hangingPunct="0">
              <a:defRPr>
                <a:solidFill>
                  <a:schemeClr val="tx1"/>
                </a:solidFill>
                <a:latin typeface="Calibri" pitchFamily="34" charset="0"/>
                <a:cs typeface="Arial" pitchFamily="34" charset="0"/>
              </a:defRPr>
            </a:lvl3pPr>
            <a:lvl4pPr marL="1600200" indent="-228600" defTabSz="455613" eaLnBrk="0" hangingPunct="0">
              <a:defRPr>
                <a:solidFill>
                  <a:schemeClr val="tx1"/>
                </a:solidFill>
                <a:latin typeface="Calibri" pitchFamily="34" charset="0"/>
                <a:cs typeface="Arial" pitchFamily="34" charset="0"/>
              </a:defRPr>
            </a:lvl4pPr>
            <a:lvl5pPr marL="2057400" indent="-228600" defTabSz="455613"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455613" eaLnBrk="1" fontAlgn="auto" latinLnBrk="0" hangingPunct="1">
              <a:lnSpc>
                <a:spcPct val="100000"/>
              </a:lnSpc>
              <a:spcBef>
                <a:spcPts val="1050"/>
              </a:spcBef>
              <a:spcAft>
                <a:spcPts val="263"/>
              </a:spcAft>
              <a:buClr>
                <a:srgbClr val="9F0014"/>
              </a:buClr>
              <a:buSzPct val="100000"/>
              <a:buFontTx/>
              <a:buNone/>
              <a:tabLst/>
              <a:defRPr/>
            </a:pPr>
            <a:r>
              <a:rPr kumimoji="0" lang="en-US" altLang="de-DE" sz="1800" b="0" i="0" u="none" strike="noStrike" kern="0" cap="none" spc="0" normalizeH="0" baseline="0" noProof="0" dirty="0" smtClean="0">
                <a:ln>
                  <a:noFill/>
                </a:ln>
                <a:solidFill>
                  <a:prstClr val="white"/>
                </a:solidFill>
                <a:effectLst/>
                <a:uLnTx/>
                <a:uFillTx/>
                <a:latin typeface="Arial" pitchFamily="34" charset="0"/>
                <a:cs typeface="Arial" pitchFamily="34" charset="0"/>
              </a:rPr>
              <a:t>Climate change phenomenon</a:t>
            </a:r>
            <a:endParaRPr kumimoji="0" lang="en-US" altLang="de-DE" sz="18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cxnSp>
        <p:nvCxnSpPr>
          <p:cNvPr id="33" name="Gerade Verbindung mit Pfeil 32"/>
          <p:cNvCxnSpPr/>
          <p:nvPr/>
        </p:nvCxnSpPr>
        <p:spPr>
          <a:xfrm flipV="1">
            <a:off x="2656371" y="3814653"/>
            <a:ext cx="529050" cy="346775"/>
          </a:xfrm>
          <a:prstGeom prst="straightConnector1">
            <a:avLst/>
          </a:prstGeom>
          <a:noFill/>
          <a:ln w="152400" cap="sq" cmpd="sng" algn="ctr">
            <a:solidFill>
              <a:schemeClr val="tx1">
                <a:lumMod val="50000"/>
                <a:lumOff val="50000"/>
              </a:schemeClr>
            </a:solidFill>
            <a:prstDash val="solid"/>
            <a:tailEnd type="triangle" w="med" len="sm"/>
          </a:ln>
          <a:effectLst/>
        </p:spPr>
      </p:cxnSp>
      <p:cxnSp>
        <p:nvCxnSpPr>
          <p:cNvPr id="35" name="Gerade Verbindung mit Pfeil 34"/>
          <p:cNvCxnSpPr/>
          <p:nvPr/>
        </p:nvCxnSpPr>
        <p:spPr>
          <a:xfrm>
            <a:off x="2656371" y="4810283"/>
            <a:ext cx="529050" cy="303556"/>
          </a:xfrm>
          <a:prstGeom prst="straightConnector1">
            <a:avLst/>
          </a:prstGeom>
          <a:noFill/>
          <a:ln w="152400" cap="sq" cmpd="sng" algn="ctr">
            <a:solidFill>
              <a:schemeClr val="tx1">
                <a:lumMod val="50000"/>
                <a:lumOff val="50000"/>
              </a:schemeClr>
            </a:solidFill>
            <a:prstDash val="solid"/>
            <a:tailEnd type="triangle" w="med" len="sm"/>
          </a:ln>
          <a:effectLst/>
        </p:spPr>
      </p:cxnSp>
      <p:sp>
        <p:nvSpPr>
          <p:cNvPr id="63" name="Textplatzhalter 20"/>
          <p:cNvSpPr>
            <a:spLocks/>
          </p:cNvSpPr>
          <p:nvPr/>
        </p:nvSpPr>
        <p:spPr bwMode="auto">
          <a:xfrm>
            <a:off x="3389643" y="2445264"/>
            <a:ext cx="1920461" cy="694687"/>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defTabSz="455613" eaLnBrk="0" hangingPunct="0">
              <a:defRPr>
                <a:solidFill>
                  <a:schemeClr val="tx1"/>
                </a:solidFill>
                <a:latin typeface="Calibri" pitchFamily="34" charset="0"/>
                <a:cs typeface="Arial" pitchFamily="34" charset="0"/>
              </a:defRPr>
            </a:lvl1pPr>
            <a:lvl2pPr marL="742950" indent="-285750" defTabSz="455613" eaLnBrk="0" hangingPunct="0">
              <a:defRPr>
                <a:solidFill>
                  <a:schemeClr val="tx1"/>
                </a:solidFill>
                <a:latin typeface="Calibri" pitchFamily="34" charset="0"/>
                <a:cs typeface="Arial" pitchFamily="34" charset="0"/>
              </a:defRPr>
            </a:lvl2pPr>
            <a:lvl3pPr marL="1143000" indent="-228600" defTabSz="455613" eaLnBrk="0" hangingPunct="0">
              <a:defRPr>
                <a:solidFill>
                  <a:schemeClr val="tx1"/>
                </a:solidFill>
                <a:latin typeface="Calibri" pitchFamily="34" charset="0"/>
                <a:cs typeface="Arial" pitchFamily="34" charset="0"/>
              </a:defRPr>
            </a:lvl3pPr>
            <a:lvl4pPr marL="1600200" indent="-228600" defTabSz="455613" eaLnBrk="0" hangingPunct="0">
              <a:defRPr>
                <a:solidFill>
                  <a:schemeClr val="tx1"/>
                </a:solidFill>
                <a:latin typeface="Calibri" pitchFamily="34" charset="0"/>
                <a:cs typeface="Arial" pitchFamily="34" charset="0"/>
              </a:defRPr>
            </a:lvl4pPr>
            <a:lvl5pPr marL="2057400" indent="-228600" defTabSz="455613"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455613" eaLnBrk="1" fontAlgn="auto" latinLnBrk="0" hangingPunct="1">
              <a:lnSpc>
                <a:spcPct val="100000"/>
              </a:lnSpc>
              <a:spcBef>
                <a:spcPts val="1050"/>
              </a:spcBef>
              <a:spcAft>
                <a:spcPts val="263"/>
              </a:spcAft>
              <a:buClr>
                <a:srgbClr val="9F0014"/>
              </a:buClr>
              <a:buSzPct val="100000"/>
              <a:buFontTx/>
              <a:buNone/>
              <a:tabLst/>
              <a:defRPr/>
            </a:pPr>
            <a:r>
              <a:rPr kumimoji="0" lang="en-US" altLang="de-DE" sz="1800" b="0" i="0" u="none" strike="noStrike" kern="0" cap="none" spc="0" normalizeH="0" baseline="0" noProof="0" dirty="0" smtClean="0">
                <a:ln>
                  <a:noFill/>
                </a:ln>
                <a:solidFill>
                  <a:prstClr val="white"/>
                </a:solidFill>
                <a:effectLst/>
                <a:uLnTx/>
                <a:uFillTx/>
                <a:latin typeface="Arial" pitchFamily="34" charset="0"/>
                <a:cs typeface="Arial" pitchFamily="34" charset="0"/>
              </a:rPr>
              <a:t>Climate</a:t>
            </a:r>
            <a:r>
              <a:rPr kumimoji="0" lang="en-US" altLang="de-DE" sz="1800" b="0" i="0" u="none" strike="noStrike" kern="0" cap="none" spc="0" normalizeH="0" noProof="0" dirty="0" smtClean="0">
                <a:ln>
                  <a:noFill/>
                </a:ln>
                <a:solidFill>
                  <a:prstClr val="white"/>
                </a:solidFill>
                <a:effectLst/>
                <a:uLnTx/>
                <a:uFillTx/>
                <a:latin typeface="Arial" pitchFamily="34" charset="0"/>
                <a:cs typeface="Arial" pitchFamily="34" charset="0"/>
              </a:rPr>
              <a:t> change impact(s) on ...</a:t>
            </a:r>
            <a:endParaRPr kumimoji="0" lang="en-US" altLang="de-DE" sz="18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64" name="Textplatzhalter 20"/>
          <p:cNvSpPr>
            <a:spLocks/>
          </p:cNvSpPr>
          <p:nvPr/>
        </p:nvSpPr>
        <p:spPr bwMode="auto">
          <a:xfrm>
            <a:off x="5957696" y="3453093"/>
            <a:ext cx="1920461" cy="694687"/>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defTabSz="455613" eaLnBrk="0" hangingPunct="0">
              <a:defRPr>
                <a:solidFill>
                  <a:schemeClr val="tx1"/>
                </a:solidFill>
                <a:latin typeface="Calibri" pitchFamily="34" charset="0"/>
                <a:cs typeface="Arial" pitchFamily="34" charset="0"/>
              </a:defRPr>
            </a:lvl1pPr>
            <a:lvl2pPr marL="742950" indent="-285750" defTabSz="455613" eaLnBrk="0" hangingPunct="0">
              <a:defRPr>
                <a:solidFill>
                  <a:schemeClr val="tx1"/>
                </a:solidFill>
                <a:latin typeface="Calibri" pitchFamily="34" charset="0"/>
                <a:cs typeface="Arial" pitchFamily="34" charset="0"/>
              </a:defRPr>
            </a:lvl2pPr>
            <a:lvl3pPr marL="1143000" indent="-228600" defTabSz="455613" eaLnBrk="0" hangingPunct="0">
              <a:defRPr>
                <a:solidFill>
                  <a:schemeClr val="tx1"/>
                </a:solidFill>
                <a:latin typeface="Calibri" pitchFamily="34" charset="0"/>
                <a:cs typeface="Arial" pitchFamily="34" charset="0"/>
              </a:defRPr>
            </a:lvl3pPr>
            <a:lvl4pPr marL="1600200" indent="-228600" defTabSz="455613" eaLnBrk="0" hangingPunct="0">
              <a:defRPr>
                <a:solidFill>
                  <a:schemeClr val="tx1"/>
                </a:solidFill>
                <a:latin typeface="Calibri" pitchFamily="34" charset="0"/>
                <a:cs typeface="Arial" pitchFamily="34" charset="0"/>
              </a:defRPr>
            </a:lvl4pPr>
            <a:lvl5pPr marL="2057400" indent="-228600" defTabSz="455613"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455613" eaLnBrk="1" fontAlgn="auto" latinLnBrk="0" hangingPunct="1">
              <a:lnSpc>
                <a:spcPct val="100000"/>
              </a:lnSpc>
              <a:spcBef>
                <a:spcPts val="1050"/>
              </a:spcBef>
              <a:spcAft>
                <a:spcPts val="263"/>
              </a:spcAft>
              <a:buClr>
                <a:srgbClr val="9F0014"/>
              </a:buClr>
              <a:buSzPct val="100000"/>
              <a:buFontTx/>
              <a:buNone/>
              <a:tabLst/>
              <a:defRPr/>
            </a:pPr>
            <a:r>
              <a:rPr kumimoji="0" lang="en-US" altLang="de-DE" sz="1800" b="0" i="0" u="none" strike="noStrike" kern="0" cap="none" spc="0" normalizeH="0" baseline="0" noProof="0" dirty="0" smtClean="0">
                <a:ln>
                  <a:noFill/>
                </a:ln>
                <a:solidFill>
                  <a:prstClr val="white"/>
                </a:solidFill>
                <a:effectLst/>
                <a:uLnTx/>
                <a:uFillTx/>
                <a:latin typeface="Arial" pitchFamily="34" charset="0"/>
                <a:cs typeface="Arial" pitchFamily="34" charset="0"/>
              </a:rPr>
              <a:t>Negative effects on the business</a:t>
            </a:r>
            <a:endParaRPr kumimoji="0" lang="en-US" altLang="de-DE" sz="18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65" name="Textplatzhalter 20"/>
          <p:cNvSpPr>
            <a:spLocks/>
          </p:cNvSpPr>
          <p:nvPr/>
        </p:nvSpPr>
        <p:spPr bwMode="auto">
          <a:xfrm>
            <a:off x="5957696" y="5100429"/>
            <a:ext cx="1920461" cy="694687"/>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defTabSz="455613" eaLnBrk="0" hangingPunct="0">
              <a:defRPr>
                <a:solidFill>
                  <a:schemeClr val="tx1"/>
                </a:solidFill>
                <a:latin typeface="Calibri" pitchFamily="34" charset="0"/>
                <a:cs typeface="Arial" pitchFamily="34" charset="0"/>
              </a:defRPr>
            </a:lvl1pPr>
            <a:lvl2pPr marL="742950" indent="-285750" defTabSz="455613" eaLnBrk="0" hangingPunct="0">
              <a:defRPr>
                <a:solidFill>
                  <a:schemeClr val="tx1"/>
                </a:solidFill>
                <a:latin typeface="Calibri" pitchFamily="34" charset="0"/>
                <a:cs typeface="Arial" pitchFamily="34" charset="0"/>
              </a:defRPr>
            </a:lvl2pPr>
            <a:lvl3pPr marL="1143000" indent="-228600" defTabSz="455613" eaLnBrk="0" hangingPunct="0">
              <a:defRPr>
                <a:solidFill>
                  <a:schemeClr val="tx1"/>
                </a:solidFill>
                <a:latin typeface="Calibri" pitchFamily="34" charset="0"/>
                <a:cs typeface="Arial" pitchFamily="34" charset="0"/>
              </a:defRPr>
            </a:lvl3pPr>
            <a:lvl4pPr marL="1600200" indent="-228600" defTabSz="455613" eaLnBrk="0" hangingPunct="0">
              <a:defRPr>
                <a:solidFill>
                  <a:schemeClr val="tx1"/>
                </a:solidFill>
                <a:latin typeface="Calibri" pitchFamily="34" charset="0"/>
                <a:cs typeface="Arial" pitchFamily="34" charset="0"/>
              </a:defRPr>
            </a:lvl4pPr>
            <a:lvl5pPr marL="2057400" indent="-228600" defTabSz="455613"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455613" eaLnBrk="1" fontAlgn="auto" latinLnBrk="0" hangingPunct="1">
              <a:lnSpc>
                <a:spcPct val="100000"/>
              </a:lnSpc>
              <a:spcBef>
                <a:spcPts val="1050"/>
              </a:spcBef>
              <a:spcAft>
                <a:spcPts val="263"/>
              </a:spcAft>
              <a:buClr>
                <a:srgbClr val="9F0014"/>
              </a:buClr>
              <a:buSzPct val="100000"/>
              <a:buFontTx/>
              <a:buNone/>
              <a:tabLst/>
              <a:defRPr/>
            </a:pPr>
            <a:r>
              <a:rPr kumimoji="0" lang="en-US" altLang="de-DE" sz="1800" b="0" i="0" u="none" strike="noStrike" kern="0" cap="none" spc="0" normalizeH="0" baseline="0" noProof="0" dirty="0" smtClean="0">
                <a:ln>
                  <a:noFill/>
                </a:ln>
                <a:solidFill>
                  <a:prstClr val="white"/>
                </a:solidFill>
                <a:effectLst/>
                <a:uLnTx/>
                <a:uFillTx/>
                <a:latin typeface="Arial" pitchFamily="34" charset="0"/>
                <a:cs typeface="Arial" pitchFamily="34" charset="0"/>
              </a:rPr>
              <a:t>Opportunity</a:t>
            </a:r>
            <a:endParaRPr kumimoji="0" lang="en-US" altLang="de-DE" sz="18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6" name="Rechteck 5"/>
          <p:cNvSpPr/>
          <p:nvPr/>
        </p:nvSpPr>
        <p:spPr bwMode="auto">
          <a:xfrm>
            <a:off x="3476936" y="3439241"/>
            <a:ext cx="1745874" cy="713919"/>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800" b="0" dirty="0" err="1">
                <a:solidFill>
                  <a:schemeClr val="tx2"/>
                </a:solidFill>
              </a:rPr>
              <a:t>n</a:t>
            </a:r>
            <a:r>
              <a:rPr kumimoji="0" lang="de-DE" sz="1800" b="0" i="0" u="none" strike="noStrike" cap="none" normalizeH="0" baseline="0" dirty="0" err="1" smtClean="0">
                <a:ln>
                  <a:noFill/>
                </a:ln>
                <a:solidFill>
                  <a:schemeClr val="tx2"/>
                </a:solidFill>
                <a:effectLst/>
                <a:latin typeface="Arial" charset="0"/>
              </a:rPr>
              <a:t>atural</a:t>
            </a:r>
            <a:r>
              <a:rPr kumimoji="0" lang="de-DE" sz="1800" b="0" i="0" u="none" strike="noStrike" cap="none" normalizeH="0" dirty="0" smtClean="0">
                <a:ln>
                  <a:noFill/>
                </a:ln>
                <a:solidFill>
                  <a:schemeClr val="tx2"/>
                </a:solidFill>
                <a:effectLst/>
                <a:latin typeface="Arial" charset="0"/>
              </a:rPr>
              <a:t> </a:t>
            </a:r>
            <a:r>
              <a:rPr kumimoji="0" lang="de-DE" sz="1800" b="0" i="0" u="none" strike="noStrike" cap="none" normalizeH="0" dirty="0" err="1" smtClean="0">
                <a:ln>
                  <a:noFill/>
                </a:ln>
                <a:solidFill>
                  <a:schemeClr val="tx2"/>
                </a:solidFill>
                <a:effectLst/>
                <a:latin typeface="Arial" charset="0"/>
              </a:rPr>
              <a:t>system</a:t>
            </a:r>
            <a:endParaRPr kumimoji="0" lang="de-DE" sz="1800" b="0" i="0" u="none" strike="noStrike" cap="none" normalizeH="0" baseline="0" dirty="0" smtClean="0">
              <a:ln>
                <a:noFill/>
              </a:ln>
              <a:solidFill>
                <a:schemeClr val="tx2"/>
              </a:solidFill>
              <a:effectLst/>
              <a:latin typeface="Arial" charset="0"/>
            </a:endParaRPr>
          </a:p>
        </p:txBody>
      </p:sp>
      <p:sp>
        <p:nvSpPr>
          <p:cNvPr id="66" name="Rechteck 65"/>
          <p:cNvSpPr/>
          <p:nvPr/>
        </p:nvSpPr>
        <p:spPr bwMode="auto">
          <a:xfrm>
            <a:off x="3476936" y="5081197"/>
            <a:ext cx="1745874" cy="713919"/>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800" b="0" dirty="0">
                <a:solidFill>
                  <a:schemeClr val="tx2"/>
                </a:solidFill>
              </a:rPr>
              <a:t>h</a:t>
            </a:r>
            <a:r>
              <a:rPr kumimoji="0" lang="de-DE" sz="1800" b="0" i="0" u="none" strike="noStrike" cap="none" normalizeH="0" baseline="0" dirty="0" smtClean="0">
                <a:ln>
                  <a:noFill/>
                </a:ln>
                <a:solidFill>
                  <a:schemeClr val="tx2"/>
                </a:solidFill>
                <a:effectLst/>
                <a:latin typeface="Arial" charset="0"/>
              </a:rPr>
              <a:t>uman </a:t>
            </a:r>
            <a:r>
              <a:rPr kumimoji="0" lang="de-DE" sz="1800" b="0" i="0" u="none" strike="noStrike" cap="none" normalizeH="0" dirty="0" err="1" smtClean="0">
                <a:ln>
                  <a:noFill/>
                </a:ln>
                <a:solidFill>
                  <a:schemeClr val="tx2"/>
                </a:solidFill>
                <a:effectLst/>
                <a:latin typeface="Arial" charset="0"/>
              </a:rPr>
              <a:t>system</a:t>
            </a:r>
            <a:endParaRPr kumimoji="0" lang="de-DE" sz="1800" b="0" i="0" u="none" strike="noStrike" cap="none" normalizeH="0" baseline="0" dirty="0" smtClean="0">
              <a:ln>
                <a:noFill/>
              </a:ln>
              <a:solidFill>
                <a:schemeClr val="tx2"/>
              </a:solidFill>
              <a:effectLst/>
              <a:latin typeface="Arial" charset="0"/>
            </a:endParaRPr>
          </a:p>
        </p:txBody>
      </p:sp>
      <p:cxnSp>
        <p:nvCxnSpPr>
          <p:cNvPr id="67" name="Gerade Verbindung mit Pfeil 66"/>
          <p:cNvCxnSpPr/>
          <p:nvPr/>
        </p:nvCxnSpPr>
        <p:spPr>
          <a:xfrm flipV="1">
            <a:off x="5387457" y="4161428"/>
            <a:ext cx="570239" cy="919769"/>
          </a:xfrm>
          <a:prstGeom prst="straightConnector1">
            <a:avLst/>
          </a:prstGeom>
          <a:noFill/>
          <a:ln w="152400" cap="sq" cmpd="sng" algn="ctr">
            <a:solidFill>
              <a:schemeClr val="tx1">
                <a:lumMod val="50000"/>
                <a:lumOff val="50000"/>
              </a:schemeClr>
            </a:solidFill>
            <a:prstDash val="solid"/>
            <a:tailEnd type="triangle" w="med" len="sm"/>
          </a:ln>
          <a:effectLst/>
        </p:spPr>
      </p:cxnSp>
      <p:cxnSp>
        <p:nvCxnSpPr>
          <p:cNvPr id="68" name="Gerade Verbindung mit Pfeil 67"/>
          <p:cNvCxnSpPr/>
          <p:nvPr/>
        </p:nvCxnSpPr>
        <p:spPr>
          <a:xfrm>
            <a:off x="5360798" y="5472529"/>
            <a:ext cx="529050" cy="0"/>
          </a:xfrm>
          <a:prstGeom prst="straightConnector1">
            <a:avLst/>
          </a:prstGeom>
          <a:noFill/>
          <a:ln w="152400" cap="sq" cmpd="sng" algn="ctr">
            <a:solidFill>
              <a:schemeClr val="tx1">
                <a:lumMod val="50000"/>
                <a:lumOff val="50000"/>
              </a:schemeClr>
            </a:solidFill>
            <a:prstDash val="solid"/>
            <a:tailEnd type="triangle" w="med" len="sm"/>
          </a:ln>
          <a:effectLst/>
        </p:spPr>
      </p:cxnSp>
      <p:cxnSp>
        <p:nvCxnSpPr>
          <p:cNvPr id="69" name="Gerade Verbindung mit Pfeil 68"/>
          <p:cNvCxnSpPr/>
          <p:nvPr/>
        </p:nvCxnSpPr>
        <p:spPr>
          <a:xfrm>
            <a:off x="5369839" y="3811887"/>
            <a:ext cx="529050" cy="0"/>
          </a:xfrm>
          <a:prstGeom prst="straightConnector1">
            <a:avLst/>
          </a:prstGeom>
          <a:noFill/>
          <a:ln w="152400" cap="sq" cmpd="sng" algn="ctr">
            <a:solidFill>
              <a:schemeClr val="tx1">
                <a:lumMod val="50000"/>
                <a:lumOff val="50000"/>
              </a:schemeClr>
            </a:solidFill>
            <a:prstDash val="solid"/>
            <a:tailEnd type="triangle" w="med" len="sm"/>
          </a:ln>
          <a:effectLst/>
        </p:spPr>
      </p:cxnSp>
      <p:cxnSp>
        <p:nvCxnSpPr>
          <p:cNvPr id="70" name="Gerade Verbindung mit Pfeil 69"/>
          <p:cNvCxnSpPr/>
          <p:nvPr/>
        </p:nvCxnSpPr>
        <p:spPr>
          <a:xfrm>
            <a:off x="5387457" y="4182415"/>
            <a:ext cx="570239" cy="873598"/>
          </a:xfrm>
          <a:prstGeom prst="straightConnector1">
            <a:avLst/>
          </a:prstGeom>
          <a:noFill/>
          <a:ln w="152400" cap="sq" cmpd="sng" algn="ctr">
            <a:solidFill>
              <a:schemeClr val="tx1">
                <a:lumMod val="50000"/>
                <a:lumOff val="50000"/>
              </a:schemeClr>
            </a:solidFill>
            <a:prstDash val="solid"/>
            <a:tailEnd type="triangle" w="med" len="sm"/>
          </a:ln>
          <a:effectLst/>
        </p:spPr>
      </p:cxnSp>
      <p:sp>
        <p:nvSpPr>
          <p:cNvPr id="71" name="Rechteck 70"/>
          <p:cNvSpPr/>
          <p:nvPr/>
        </p:nvSpPr>
        <p:spPr bwMode="auto">
          <a:xfrm>
            <a:off x="6021721" y="2435647"/>
            <a:ext cx="1745874" cy="713919"/>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800" b="0" dirty="0" smtClean="0">
                <a:solidFill>
                  <a:schemeClr val="tx2"/>
                </a:solidFill>
              </a:rPr>
              <a:t>Company</a:t>
            </a:r>
            <a:endParaRPr kumimoji="0" lang="de-DE" sz="1800" b="0" i="0" u="none" strike="noStrike" cap="none" normalizeH="0" baseline="0" dirty="0" smtClean="0">
              <a:ln>
                <a:noFill/>
              </a:ln>
              <a:solidFill>
                <a:schemeClr val="tx2"/>
              </a:solidFill>
              <a:effectLst/>
              <a:latin typeface="Arial" charset="0"/>
            </a:endParaRPr>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169250160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6"/>
          <p:cNvSpPr>
            <a:spLocks noGrp="1"/>
          </p:cNvSpPr>
          <p:nvPr>
            <p:ph type="title"/>
          </p:nvPr>
        </p:nvSpPr>
        <p:spPr>
          <a:xfrm>
            <a:off x="684000" y="1058050"/>
            <a:ext cx="7776000" cy="891856"/>
          </a:xfrm>
        </p:spPr>
        <p:txBody>
          <a:bodyPr/>
          <a:lstStyle/>
          <a:p>
            <a:pPr marL="444500" indent="-444500"/>
            <a:r>
              <a:rPr lang="en-GB" noProof="0" dirty="0" smtClean="0">
                <a:solidFill>
                  <a:schemeClr val="accent2"/>
                </a:solidFill>
              </a:rPr>
              <a:t>IV. </a:t>
            </a:r>
            <a:r>
              <a:rPr lang="en-US" dirty="0" smtClean="0"/>
              <a:t>Climate </a:t>
            </a:r>
            <a:r>
              <a:rPr lang="en-US" dirty="0"/>
              <a:t>change </a:t>
            </a:r>
            <a:r>
              <a:rPr lang="en-US" dirty="0" smtClean="0"/>
              <a:t>impacts on businesses</a:t>
            </a:r>
            <a:r>
              <a:rPr lang="en-US" dirty="0"/>
              <a:t/>
            </a:r>
            <a:br>
              <a:rPr lang="en-US" dirty="0"/>
            </a:br>
            <a:r>
              <a:rPr lang="en-GB" sz="2000" dirty="0" smtClean="0"/>
              <a:t>– Climate phenomena</a:t>
            </a:r>
            <a:endParaRPr lang="en-GB" sz="2000" noProof="0" dirty="0"/>
          </a:p>
        </p:txBody>
      </p:sp>
      <p:pic>
        <p:nvPicPr>
          <p:cNvPr id="40" name="Picture 3" descr="C:\Program Files\Microsoft Office\MEDIA\CAGCAT10\j0293828.wmf"/>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202584" y="4081893"/>
            <a:ext cx="1187367" cy="1137083"/>
          </a:xfrm>
          <a:prstGeom prst="rect">
            <a:avLst/>
          </a:prstGeom>
          <a:noFill/>
        </p:spPr>
      </p:pic>
      <p:sp>
        <p:nvSpPr>
          <p:cNvPr id="32" name="Textplatzhalter 20"/>
          <p:cNvSpPr>
            <a:spLocks/>
          </p:cNvSpPr>
          <p:nvPr/>
        </p:nvSpPr>
        <p:spPr bwMode="auto">
          <a:xfrm>
            <a:off x="820616" y="3024686"/>
            <a:ext cx="1920461" cy="694687"/>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defTabSz="455613" eaLnBrk="0" hangingPunct="0">
              <a:defRPr>
                <a:solidFill>
                  <a:schemeClr val="tx1"/>
                </a:solidFill>
                <a:latin typeface="Calibri" pitchFamily="34" charset="0"/>
                <a:cs typeface="Arial" pitchFamily="34" charset="0"/>
              </a:defRPr>
            </a:lvl1pPr>
            <a:lvl2pPr marL="742950" indent="-285750" defTabSz="455613" eaLnBrk="0" hangingPunct="0">
              <a:defRPr>
                <a:solidFill>
                  <a:schemeClr val="tx1"/>
                </a:solidFill>
                <a:latin typeface="Calibri" pitchFamily="34" charset="0"/>
                <a:cs typeface="Arial" pitchFamily="34" charset="0"/>
              </a:defRPr>
            </a:lvl2pPr>
            <a:lvl3pPr marL="1143000" indent="-228600" defTabSz="455613" eaLnBrk="0" hangingPunct="0">
              <a:defRPr>
                <a:solidFill>
                  <a:schemeClr val="tx1"/>
                </a:solidFill>
                <a:latin typeface="Calibri" pitchFamily="34" charset="0"/>
                <a:cs typeface="Arial" pitchFamily="34" charset="0"/>
              </a:defRPr>
            </a:lvl3pPr>
            <a:lvl4pPr marL="1600200" indent="-228600" defTabSz="455613" eaLnBrk="0" hangingPunct="0">
              <a:defRPr>
                <a:solidFill>
                  <a:schemeClr val="tx1"/>
                </a:solidFill>
                <a:latin typeface="Calibri" pitchFamily="34" charset="0"/>
                <a:cs typeface="Arial" pitchFamily="34" charset="0"/>
              </a:defRPr>
            </a:lvl4pPr>
            <a:lvl5pPr marL="2057400" indent="-228600" defTabSz="455613"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455613" eaLnBrk="1" fontAlgn="auto" latinLnBrk="0" hangingPunct="1">
              <a:lnSpc>
                <a:spcPct val="100000"/>
              </a:lnSpc>
              <a:spcBef>
                <a:spcPts val="1050"/>
              </a:spcBef>
              <a:spcAft>
                <a:spcPts val="263"/>
              </a:spcAft>
              <a:buClr>
                <a:srgbClr val="9F0014"/>
              </a:buClr>
              <a:buSzPct val="100000"/>
              <a:buFontTx/>
              <a:buNone/>
              <a:tabLst/>
              <a:defRPr/>
            </a:pPr>
            <a:r>
              <a:rPr kumimoji="0" lang="en-US" altLang="de-DE" sz="1800" b="0" i="0" u="none" strike="noStrike" kern="0" cap="none" spc="0" normalizeH="0" baseline="0" noProof="0" dirty="0" smtClean="0">
                <a:ln>
                  <a:noFill/>
                </a:ln>
                <a:solidFill>
                  <a:prstClr val="white"/>
                </a:solidFill>
                <a:effectLst/>
                <a:uLnTx/>
                <a:uFillTx/>
                <a:latin typeface="Arial" pitchFamily="34" charset="0"/>
                <a:cs typeface="Arial" pitchFamily="34" charset="0"/>
              </a:rPr>
              <a:t>Climate change phenomenon</a:t>
            </a:r>
            <a:endParaRPr kumimoji="0" lang="en-US" altLang="de-DE" sz="18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2" name="Textfeld 1"/>
          <p:cNvSpPr txBox="1"/>
          <p:nvPr/>
        </p:nvSpPr>
        <p:spPr>
          <a:xfrm>
            <a:off x="2899722" y="2372007"/>
            <a:ext cx="5797237" cy="3062377"/>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600" b="0" dirty="0" smtClean="0">
                <a:solidFill>
                  <a:schemeClr val="tx2"/>
                </a:solidFill>
              </a:rPr>
              <a:t>Warmer and/or fewer cold days and nights</a:t>
            </a:r>
          </a:p>
          <a:p>
            <a:pPr marL="285750" indent="-285750">
              <a:spcBef>
                <a:spcPts val="600"/>
              </a:spcBef>
              <a:spcAft>
                <a:spcPts val="600"/>
              </a:spcAft>
              <a:buFont typeface="Arial" panose="020B0604020202020204" pitchFamily="34" charset="0"/>
              <a:buChar char="•"/>
            </a:pPr>
            <a:r>
              <a:rPr lang="en-US" sz="1600" b="0" dirty="0" smtClean="0">
                <a:solidFill>
                  <a:schemeClr val="tx2"/>
                </a:solidFill>
              </a:rPr>
              <a:t>Warmer and/or more frequent hot days and nights</a:t>
            </a:r>
          </a:p>
          <a:p>
            <a:pPr marL="285750" indent="-285750">
              <a:spcBef>
                <a:spcPts val="600"/>
              </a:spcBef>
              <a:spcAft>
                <a:spcPts val="600"/>
              </a:spcAft>
              <a:buFont typeface="Arial" panose="020B0604020202020204" pitchFamily="34" charset="0"/>
              <a:buChar char="•"/>
            </a:pPr>
            <a:r>
              <a:rPr lang="en-US" sz="1600" b="0" dirty="0" smtClean="0">
                <a:solidFill>
                  <a:schemeClr val="tx2"/>
                </a:solidFill>
              </a:rPr>
              <a:t>Increase </a:t>
            </a:r>
            <a:r>
              <a:rPr lang="en-US" sz="1600" b="0" dirty="0">
                <a:solidFill>
                  <a:schemeClr val="tx2"/>
                </a:solidFill>
              </a:rPr>
              <a:t>in frequency and/or duration </a:t>
            </a:r>
            <a:r>
              <a:rPr lang="en-US" sz="1600" b="0" dirty="0" smtClean="0">
                <a:solidFill>
                  <a:schemeClr val="tx2"/>
                </a:solidFill>
              </a:rPr>
              <a:t>of heat waves</a:t>
            </a:r>
          </a:p>
          <a:p>
            <a:pPr marL="285750" indent="-285750">
              <a:spcBef>
                <a:spcPts val="600"/>
              </a:spcBef>
              <a:spcAft>
                <a:spcPts val="600"/>
              </a:spcAft>
              <a:buFont typeface="Arial" panose="020B0604020202020204" pitchFamily="34" charset="0"/>
              <a:buChar char="•"/>
            </a:pPr>
            <a:r>
              <a:rPr lang="en-US" sz="1600" b="0" dirty="0" smtClean="0">
                <a:solidFill>
                  <a:schemeClr val="tx2"/>
                </a:solidFill>
              </a:rPr>
              <a:t>Increase in frequency and /</a:t>
            </a:r>
            <a:r>
              <a:rPr lang="en-US" sz="1600" b="0" dirty="0">
                <a:solidFill>
                  <a:schemeClr val="tx2"/>
                </a:solidFill>
              </a:rPr>
              <a:t>or intensity of </a:t>
            </a:r>
            <a:r>
              <a:rPr lang="en-US" sz="1600" b="0" dirty="0" smtClean="0">
                <a:solidFill>
                  <a:schemeClr val="tx2"/>
                </a:solidFill>
              </a:rPr>
              <a:t>heavy </a:t>
            </a:r>
            <a:r>
              <a:rPr lang="en-US" sz="1600" b="0" dirty="0">
                <a:solidFill>
                  <a:schemeClr val="tx2"/>
                </a:solidFill>
              </a:rPr>
              <a:t>rain events</a:t>
            </a:r>
            <a:endParaRPr lang="en-US" sz="1600" b="0" dirty="0" smtClean="0">
              <a:solidFill>
                <a:schemeClr val="tx2"/>
              </a:solidFill>
            </a:endParaRPr>
          </a:p>
          <a:p>
            <a:pPr marL="285750" indent="-285750">
              <a:spcBef>
                <a:spcPts val="600"/>
              </a:spcBef>
              <a:spcAft>
                <a:spcPts val="600"/>
              </a:spcAft>
              <a:buFont typeface="Arial" panose="020B0604020202020204" pitchFamily="34" charset="0"/>
              <a:buChar char="•"/>
            </a:pPr>
            <a:r>
              <a:rPr lang="en-US" sz="1600" b="0" dirty="0" smtClean="0">
                <a:solidFill>
                  <a:schemeClr val="tx2"/>
                </a:solidFill>
              </a:rPr>
              <a:t>Increase in intensity and/or duration of droughts</a:t>
            </a:r>
          </a:p>
          <a:p>
            <a:pPr marL="285750" indent="-285750">
              <a:spcBef>
                <a:spcPts val="600"/>
              </a:spcBef>
              <a:spcAft>
                <a:spcPts val="600"/>
              </a:spcAft>
              <a:buFont typeface="Arial" panose="020B0604020202020204" pitchFamily="34" charset="0"/>
              <a:buChar char="•"/>
            </a:pPr>
            <a:r>
              <a:rPr lang="en-US" sz="1600" b="0" dirty="0" smtClean="0">
                <a:solidFill>
                  <a:schemeClr val="tx2"/>
                </a:solidFill>
              </a:rPr>
              <a:t>Increase in intense tropical cyclone activity</a:t>
            </a:r>
          </a:p>
          <a:p>
            <a:pPr marL="285750" indent="-285750">
              <a:spcBef>
                <a:spcPts val="600"/>
              </a:spcBef>
              <a:spcAft>
                <a:spcPts val="600"/>
              </a:spcAft>
              <a:buFont typeface="Arial" panose="020B0604020202020204" pitchFamily="34" charset="0"/>
              <a:buChar char="•"/>
            </a:pPr>
            <a:r>
              <a:rPr lang="en-US" sz="1600" b="0" dirty="0" smtClean="0">
                <a:solidFill>
                  <a:schemeClr val="tx2"/>
                </a:solidFill>
              </a:rPr>
              <a:t>Increase in sea level rise</a:t>
            </a:r>
          </a:p>
          <a:p>
            <a:pPr marL="285750" indent="-285750">
              <a:buFont typeface="Arial" panose="020B0604020202020204" pitchFamily="34" charset="0"/>
              <a:buChar char="•"/>
            </a:pPr>
            <a:endParaRPr lang="de-DE" sz="1600" b="0" dirty="0" smtClean="0">
              <a:solidFill>
                <a:schemeClr val="tx2"/>
              </a:solidFill>
            </a:endParaRPr>
          </a:p>
        </p:txBody>
      </p:sp>
      <p:sp>
        <p:nvSpPr>
          <p:cNvPr id="5" name="Textfeld 4"/>
          <p:cNvSpPr txBox="1"/>
          <p:nvPr/>
        </p:nvSpPr>
        <p:spPr>
          <a:xfrm>
            <a:off x="6281225" y="5816381"/>
            <a:ext cx="1457608" cy="261610"/>
          </a:xfrm>
          <a:prstGeom prst="rect">
            <a:avLst/>
          </a:prstGeom>
          <a:noFill/>
        </p:spPr>
        <p:txBody>
          <a:bodyPr wrap="square" rtlCol="0">
            <a:spAutoFit/>
          </a:bodyPr>
          <a:lstStyle/>
          <a:p>
            <a:r>
              <a:rPr lang="de-DE" sz="1100" b="0" dirty="0" smtClean="0">
                <a:solidFill>
                  <a:schemeClr val="tx2"/>
                </a:solidFill>
              </a:rPr>
              <a:t>Source: IPCC 2014</a:t>
            </a:r>
          </a:p>
        </p:txBody>
      </p:sp>
      <p:sp>
        <p:nvSpPr>
          <p:cNvPr id="3" name="Fußzeilenplatzhalter 2"/>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145336654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6"/>
          <p:cNvSpPr>
            <a:spLocks noGrp="1"/>
          </p:cNvSpPr>
          <p:nvPr>
            <p:ph type="title"/>
          </p:nvPr>
        </p:nvSpPr>
        <p:spPr>
          <a:xfrm>
            <a:off x="684000" y="1058050"/>
            <a:ext cx="7776000" cy="891856"/>
          </a:xfrm>
        </p:spPr>
        <p:txBody>
          <a:bodyPr/>
          <a:lstStyle/>
          <a:p>
            <a:pPr marL="444500" indent="-444500"/>
            <a:r>
              <a:rPr lang="en-GB" noProof="0" dirty="0" smtClean="0">
                <a:solidFill>
                  <a:schemeClr val="accent2"/>
                </a:solidFill>
              </a:rPr>
              <a:t>IV. </a:t>
            </a:r>
            <a:r>
              <a:rPr lang="en-US" dirty="0" smtClean="0"/>
              <a:t>Climate </a:t>
            </a:r>
            <a:r>
              <a:rPr lang="en-US" dirty="0"/>
              <a:t>change </a:t>
            </a:r>
            <a:r>
              <a:rPr lang="en-US" dirty="0" smtClean="0"/>
              <a:t>impacts </a:t>
            </a:r>
            <a:r>
              <a:rPr lang="en-US" dirty="0"/>
              <a:t>on </a:t>
            </a:r>
            <a:r>
              <a:rPr lang="en-US" dirty="0" smtClean="0"/>
              <a:t>businesses </a:t>
            </a:r>
            <a:r>
              <a:rPr lang="en-US" dirty="0"/>
              <a:t/>
            </a:r>
            <a:br>
              <a:rPr lang="en-US" dirty="0"/>
            </a:br>
            <a:r>
              <a:rPr lang="en-GB" sz="2000" dirty="0" smtClean="0"/>
              <a:t>– Climate impacts</a:t>
            </a:r>
            <a:endParaRPr lang="en-GB" sz="2000" noProof="0" dirty="0"/>
          </a:p>
        </p:txBody>
      </p:sp>
      <p:sp>
        <p:nvSpPr>
          <p:cNvPr id="32" name="Textplatzhalter 20"/>
          <p:cNvSpPr>
            <a:spLocks/>
          </p:cNvSpPr>
          <p:nvPr/>
        </p:nvSpPr>
        <p:spPr bwMode="auto">
          <a:xfrm>
            <a:off x="843399" y="2258879"/>
            <a:ext cx="1920461" cy="694687"/>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defTabSz="455613" eaLnBrk="0" hangingPunct="0">
              <a:defRPr>
                <a:solidFill>
                  <a:schemeClr val="tx1"/>
                </a:solidFill>
                <a:latin typeface="Calibri" pitchFamily="34" charset="0"/>
                <a:cs typeface="Arial" pitchFamily="34" charset="0"/>
              </a:defRPr>
            </a:lvl1pPr>
            <a:lvl2pPr marL="742950" indent="-285750" defTabSz="455613" eaLnBrk="0" hangingPunct="0">
              <a:defRPr>
                <a:solidFill>
                  <a:schemeClr val="tx1"/>
                </a:solidFill>
                <a:latin typeface="Calibri" pitchFamily="34" charset="0"/>
                <a:cs typeface="Arial" pitchFamily="34" charset="0"/>
              </a:defRPr>
            </a:lvl2pPr>
            <a:lvl3pPr marL="1143000" indent="-228600" defTabSz="455613" eaLnBrk="0" hangingPunct="0">
              <a:defRPr>
                <a:solidFill>
                  <a:schemeClr val="tx1"/>
                </a:solidFill>
                <a:latin typeface="Calibri" pitchFamily="34" charset="0"/>
                <a:cs typeface="Arial" pitchFamily="34" charset="0"/>
              </a:defRPr>
            </a:lvl3pPr>
            <a:lvl4pPr marL="1600200" indent="-228600" defTabSz="455613" eaLnBrk="0" hangingPunct="0">
              <a:defRPr>
                <a:solidFill>
                  <a:schemeClr val="tx1"/>
                </a:solidFill>
                <a:latin typeface="Calibri" pitchFamily="34" charset="0"/>
                <a:cs typeface="Arial" pitchFamily="34" charset="0"/>
              </a:defRPr>
            </a:lvl4pPr>
            <a:lvl5pPr marL="2057400" indent="-228600" defTabSz="455613"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455613" eaLnBrk="1" fontAlgn="auto" latinLnBrk="0" hangingPunct="1">
              <a:lnSpc>
                <a:spcPct val="100000"/>
              </a:lnSpc>
              <a:spcBef>
                <a:spcPts val="1050"/>
              </a:spcBef>
              <a:spcAft>
                <a:spcPts val="263"/>
              </a:spcAft>
              <a:buClr>
                <a:srgbClr val="9F0014"/>
              </a:buClr>
              <a:buSzPct val="100000"/>
              <a:buFontTx/>
              <a:buNone/>
              <a:tabLst/>
              <a:defRPr/>
            </a:pPr>
            <a:r>
              <a:rPr kumimoji="0" lang="en-US" altLang="de-DE" sz="1800" b="0" i="0" u="none" strike="noStrike" kern="0" cap="none" spc="0" normalizeH="0" baseline="0" noProof="0" dirty="0" smtClean="0">
                <a:ln>
                  <a:noFill/>
                </a:ln>
                <a:solidFill>
                  <a:prstClr val="white"/>
                </a:solidFill>
                <a:effectLst/>
                <a:uLnTx/>
                <a:uFillTx/>
                <a:latin typeface="Arial" pitchFamily="34" charset="0"/>
                <a:cs typeface="Arial" pitchFamily="34" charset="0"/>
              </a:rPr>
              <a:t>Climate </a:t>
            </a:r>
            <a:r>
              <a:rPr lang="en-US" altLang="de-DE" sz="1800" b="0" kern="0" dirty="0" smtClean="0">
                <a:solidFill>
                  <a:prstClr val="white"/>
                </a:solidFill>
                <a:latin typeface="Arial" pitchFamily="34" charset="0"/>
              </a:rPr>
              <a:t>impacts</a:t>
            </a:r>
            <a:endParaRPr kumimoji="0" lang="en-US" altLang="de-DE" sz="18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5" name="Textfeld 4"/>
          <p:cNvSpPr txBox="1"/>
          <p:nvPr/>
        </p:nvSpPr>
        <p:spPr>
          <a:xfrm>
            <a:off x="4908579" y="6220965"/>
            <a:ext cx="1457608" cy="261610"/>
          </a:xfrm>
          <a:prstGeom prst="rect">
            <a:avLst/>
          </a:prstGeom>
          <a:noFill/>
        </p:spPr>
        <p:txBody>
          <a:bodyPr wrap="square" rtlCol="0">
            <a:spAutoFit/>
          </a:bodyPr>
          <a:lstStyle/>
          <a:p>
            <a:r>
              <a:rPr lang="de-DE" sz="1100" b="0" dirty="0" smtClean="0">
                <a:solidFill>
                  <a:schemeClr val="tx2"/>
                </a:solidFill>
              </a:rPr>
              <a:t>Source: PIK</a:t>
            </a:r>
          </a:p>
        </p:txBody>
      </p:sp>
      <p:sp>
        <p:nvSpPr>
          <p:cNvPr id="6" name="Textfeld 5"/>
          <p:cNvSpPr txBox="1"/>
          <p:nvPr/>
        </p:nvSpPr>
        <p:spPr>
          <a:xfrm>
            <a:off x="3196408" y="2398766"/>
            <a:ext cx="3938257" cy="369332"/>
          </a:xfrm>
          <a:prstGeom prst="rect">
            <a:avLst/>
          </a:prstGeom>
          <a:noFill/>
        </p:spPr>
        <p:txBody>
          <a:bodyPr wrap="square" rtlCol="0">
            <a:spAutoFit/>
          </a:bodyPr>
          <a:lstStyle/>
          <a:p>
            <a:r>
              <a:rPr lang="de-DE" sz="1800" b="0" dirty="0" err="1" smtClean="0">
                <a:solidFill>
                  <a:schemeClr val="tx2"/>
                </a:solidFill>
              </a:rPr>
              <a:t>often</a:t>
            </a:r>
            <a:r>
              <a:rPr lang="de-DE" sz="1800" b="0" dirty="0" smtClean="0">
                <a:solidFill>
                  <a:schemeClr val="tx2"/>
                </a:solidFill>
              </a:rPr>
              <a:t> </a:t>
            </a:r>
            <a:r>
              <a:rPr lang="de-DE" sz="1800" b="0" dirty="0" err="1" smtClean="0">
                <a:solidFill>
                  <a:schemeClr val="tx2"/>
                </a:solidFill>
              </a:rPr>
              <a:t>occur</a:t>
            </a:r>
            <a:r>
              <a:rPr lang="de-DE" sz="1800" b="0" dirty="0" smtClean="0">
                <a:solidFill>
                  <a:schemeClr val="tx2"/>
                </a:solidFill>
              </a:rPr>
              <a:t> in </a:t>
            </a:r>
            <a:r>
              <a:rPr lang="de-DE" sz="1800" b="0" dirty="0" err="1" smtClean="0">
                <a:solidFill>
                  <a:schemeClr val="tx2"/>
                </a:solidFill>
              </a:rPr>
              <a:t>impact</a:t>
            </a:r>
            <a:r>
              <a:rPr lang="de-DE" sz="1800" b="0" dirty="0" smtClean="0">
                <a:solidFill>
                  <a:schemeClr val="tx2"/>
                </a:solidFill>
              </a:rPr>
              <a:t> </a:t>
            </a:r>
            <a:r>
              <a:rPr lang="de-DE" sz="1800" b="0" dirty="0" err="1" smtClean="0">
                <a:solidFill>
                  <a:schemeClr val="tx2"/>
                </a:solidFill>
              </a:rPr>
              <a:t>chains</a:t>
            </a:r>
            <a:r>
              <a:rPr lang="de-DE" sz="1800" b="0" dirty="0" smtClean="0">
                <a:solidFill>
                  <a:schemeClr val="tx2"/>
                </a:solidFill>
              </a:rPr>
              <a:t> </a:t>
            </a:r>
          </a:p>
        </p:txBody>
      </p:sp>
      <p:sp>
        <p:nvSpPr>
          <p:cNvPr id="7" name="Rechteck 6"/>
          <p:cNvSpPr/>
          <p:nvPr/>
        </p:nvSpPr>
        <p:spPr bwMode="auto">
          <a:xfrm>
            <a:off x="1248974" y="4428453"/>
            <a:ext cx="1525046" cy="534155"/>
          </a:xfrm>
          <a:prstGeom prst="rect">
            <a:avLst/>
          </a:pr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chemeClr val="bg1"/>
                </a:solidFill>
                <a:effectLst/>
                <a:latin typeface="Arial" charset="0"/>
              </a:rPr>
              <a:t>Sea</a:t>
            </a:r>
            <a:r>
              <a:rPr kumimoji="0" lang="de-DE" sz="1400" b="0" i="0" u="none" strike="noStrike" cap="none" normalizeH="0" dirty="0" smtClean="0">
                <a:ln>
                  <a:noFill/>
                </a:ln>
                <a:solidFill>
                  <a:schemeClr val="bg1"/>
                </a:solidFill>
                <a:effectLst/>
                <a:latin typeface="Arial" charset="0"/>
              </a:rPr>
              <a:t> </a:t>
            </a:r>
            <a:r>
              <a:rPr kumimoji="0" lang="de-DE" sz="1400" b="0" i="0" u="none" strike="noStrike" cap="none" normalizeH="0" dirty="0" err="1" smtClean="0">
                <a:ln>
                  <a:noFill/>
                </a:ln>
                <a:solidFill>
                  <a:schemeClr val="bg1"/>
                </a:solidFill>
                <a:effectLst/>
                <a:latin typeface="Arial" charset="0"/>
              </a:rPr>
              <a:t>level</a:t>
            </a:r>
            <a:r>
              <a:rPr kumimoji="0" lang="de-DE" sz="1400" b="0" i="0" u="none" strike="noStrike" cap="none" normalizeH="0" dirty="0" smtClean="0">
                <a:ln>
                  <a:noFill/>
                </a:ln>
                <a:solidFill>
                  <a:schemeClr val="bg1"/>
                </a:solidFill>
                <a:effectLst/>
                <a:latin typeface="Arial" charset="0"/>
              </a:rPr>
              <a:t> </a:t>
            </a:r>
            <a:r>
              <a:rPr kumimoji="0" lang="de-DE" sz="1400" b="0" i="0" u="none" strike="noStrike" cap="none" normalizeH="0" dirty="0" err="1" smtClean="0">
                <a:ln>
                  <a:noFill/>
                </a:ln>
                <a:solidFill>
                  <a:schemeClr val="bg1"/>
                </a:solidFill>
                <a:effectLst/>
                <a:latin typeface="Arial" charset="0"/>
              </a:rPr>
              <a:t>rise</a:t>
            </a:r>
            <a:endParaRPr kumimoji="0" lang="de-DE" sz="1400" b="0" i="0" u="none" strike="noStrike" cap="none" normalizeH="0" baseline="0" dirty="0" smtClean="0">
              <a:ln>
                <a:noFill/>
              </a:ln>
              <a:solidFill>
                <a:schemeClr val="bg1"/>
              </a:solidFill>
              <a:effectLst/>
              <a:latin typeface="Arial" charset="0"/>
            </a:endParaRPr>
          </a:p>
        </p:txBody>
      </p:sp>
      <p:sp>
        <p:nvSpPr>
          <p:cNvPr id="11" name="Rechteck 10"/>
          <p:cNvSpPr/>
          <p:nvPr/>
        </p:nvSpPr>
        <p:spPr bwMode="auto">
          <a:xfrm>
            <a:off x="3281014" y="3784148"/>
            <a:ext cx="1525046" cy="534155"/>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chemeClr val="bg1"/>
                </a:solidFill>
                <a:effectLst/>
                <a:latin typeface="Arial" charset="0"/>
              </a:rPr>
              <a:t>Wetland</a:t>
            </a:r>
            <a:r>
              <a:rPr kumimoji="0" lang="de-DE" sz="1400" b="0" i="0" u="none" strike="noStrike" cap="none" normalizeH="0" baseline="0" dirty="0" smtClean="0">
                <a:ln>
                  <a:noFill/>
                </a:ln>
                <a:solidFill>
                  <a:schemeClr val="bg1"/>
                </a:solidFill>
                <a:effectLst/>
                <a:latin typeface="Arial" charset="0"/>
              </a:rPr>
              <a:t> </a:t>
            </a:r>
            <a:r>
              <a:rPr kumimoji="0" lang="de-DE" sz="1400" b="0" i="0" u="none" strike="noStrike" cap="none" normalizeH="0" baseline="0" dirty="0" err="1" smtClean="0">
                <a:ln>
                  <a:noFill/>
                </a:ln>
                <a:solidFill>
                  <a:schemeClr val="bg1"/>
                </a:solidFill>
                <a:effectLst/>
                <a:latin typeface="Arial" charset="0"/>
              </a:rPr>
              <a:t>loss</a:t>
            </a:r>
            <a:endParaRPr kumimoji="0" lang="de-DE" sz="1400" b="0" i="0" u="none" strike="noStrike" cap="none" normalizeH="0" baseline="0" dirty="0" smtClean="0">
              <a:ln>
                <a:noFill/>
              </a:ln>
              <a:solidFill>
                <a:schemeClr val="bg1"/>
              </a:solidFill>
              <a:effectLst/>
              <a:latin typeface="Arial" charset="0"/>
            </a:endParaRPr>
          </a:p>
        </p:txBody>
      </p:sp>
      <p:sp>
        <p:nvSpPr>
          <p:cNvPr id="12" name="Rechteck 11"/>
          <p:cNvSpPr/>
          <p:nvPr/>
        </p:nvSpPr>
        <p:spPr bwMode="auto">
          <a:xfrm>
            <a:off x="3281014" y="4814734"/>
            <a:ext cx="1525046" cy="534155"/>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bg1"/>
                </a:solidFill>
                <a:effectLst/>
                <a:latin typeface="Arial" charset="0"/>
              </a:rPr>
              <a:t>Land </a:t>
            </a:r>
            <a:r>
              <a:rPr kumimoji="0" lang="de-DE" sz="1400" b="0" i="0" u="none" strike="noStrike" cap="none" normalizeH="0" baseline="0" dirty="0" err="1" smtClean="0">
                <a:ln>
                  <a:noFill/>
                </a:ln>
                <a:solidFill>
                  <a:schemeClr val="bg1"/>
                </a:solidFill>
                <a:effectLst/>
                <a:latin typeface="Arial" charset="0"/>
              </a:rPr>
              <a:t>loss</a:t>
            </a:r>
            <a:endParaRPr kumimoji="0" lang="de-DE" sz="1400" b="0" i="0" u="none" strike="noStrike" cap="none" normalizeH="0" baseline="0" dirty="0" smtClean="0">
              <a:ln>
                <a:noFill/>
              </a:ln>
              <a:solidFill>
                <a:schemeClr val="bg1"/>
              </a:solidFill>
              <a:effectLst/>
              <a:latin typeface="Arial" charset="0"/>
            </a:endParaRPr>
          </a:p>
        </p:txBody>
      </p:sp>
      <p:sp>
        <p:nvSpPr>
          <p:cNvPr id="13" name="Rechteck 12"/>
          <p:cNvSpPr/>
          <p:nvPr/>
        </p:nvSpPr>
        <p:spPr bwMode="auto">
          <a:xfrm>
            <a:off x="5528339" y="3402393"/>
            <a:ext cx="1525046" cy="534155"/>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chemeClr val="bg1"/>
                </a:solidFill>
                <a:effectLst/>
                <a:latin typeface="Arial" charset="0"/>
              </a:rPr>
              <a:t>Agricultural</a:t>
            </a:r>
            <a:r>
              <a:rPr kumimoji="0" lang="de-DE" sz="1400" b="0" i="0" u="none" strike="noStrike" cap="none" normalizeH="0" baseline="0" dirty="0" smtClean="0">
                <a:ln>
                  <a:noFill/>
                </a:ln>
                <a:solidFill>
                  <a:schemeClr val="bg1"/>
                </a:solidFill>
                <a:effectLst/>
                <a:latin typeface="Arial" charset="0"/>
              </a:rPr>
              <a:t> </a:t>
            </a:r>
            <a:r>
              <a:rPr kumimoji="0" lang="de-DE" sz="1400" b="0" i="0" u="none" strike="noStrike" cap="none" normalizeH="0" baseline="0" dirty="0" err="1" smtClean="0">
                <a:ln>
                  <a:noFill/>
                </a:ln>
                <a:solidFill>
                  <a:schemeClr val="bg1"/>
                </a:solidFill>
                <a:effectLst/>
                <a:latin typeface="Arial" charset="0"/>
              </a:rPr>
              <a:t>production</a:t>
            </a:r>
            <a:r>
              <a:rPr kumimoji="0" lang="de-DE" sz="1400" b="0" i="0" u="none" strike="noStrike" cap="none" normalizeH="0" baseline="0" dirty="0" smtClean="0">
                <a:ln>
                  <a:noFill/>
                </a:ln>
                <a:solidFill>
                  <a:schemeClr val="bg1"/>
                </a:solidFill>
                <a:effectLst/>
                <a:latin typeface="Arial" charset="0"/>
              </a:rPr>
              <a:t> </a:t>
            </a:r>
            <a:r>
              <a:rPr kumimoji="0" lang="de-DE" sz="1400" b="0" i="0" u="none" strike="noStrike" cap="none" normalizeH="0" baseline="0" dirty="0" err="1" smtClean="0">
                <a:ln>
                  <a:noFill/>
                </a:ln>
                <a:solidFill>
                  <a:schemeClr val="bg1"/>
                </a:solidFill>
                <a:effectLst/>
                <a:latin typeface="Arial" charset="0"/>
              </a:rPr>
              <a:t>loss</a:t>
            </a:r>
            <a:endParaRPr kumimoji="0" lang="de-DE" sz="1400" b="0" i="0" u="none" strike="noStrike" cap="none" normalizeH="0" baseline="0" dirty="0" smtClean="0">
              <a:ln>
                <a:noFill/>
              </a:ln>
              <a:solidFill>
                <a:schemeClr val="bg1"/>
              </a:solidFill>
              <a:effectLst/>
              <a:latin typeface="Arial" charset="0"/>
            </a:endParaRPr>
          </a:p>
        </p:txBody>
      </p:sp>
      <p:sp>
        <p:nvSpPr>
          <p:cNvPr id="14" name="Rechteck 13"/>
          <p:cNvSpPr/>
          <p:nvPr/>
        </p:nvSpPr>
        <p:spPr bwMode="auto">
          <a:xfrm>
            <a:off x="5680739" y="4428452"/>
            <a:ext cx="1525046" cy="534155"/>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bg1"/>
                </a:solidFill>
                <a:effectLst/>
                <a:latin typeface="Arial" charset="0"/>
              </a:rPr>
              <a:t>Migration</a:t>
            </a:r>
          </a:p>
        </p:txBody>
      </p:sp>
      <p:sp>
        <p:nvSpPr>
          <p:cNvPr id="15" name="Rechteck 14"/>
          <p:cNvSpPr/>
          <p:nvPr/>
        </p:nvSpPr>
        <p:spPr bwMode="auto">
          <a:xfrm>
            <a:off x="5528339" y="5348889"/>
            <a:ext cx="1525046" cy="534155"/>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de-DE" sz="1400" b="0" dirty="0" err="1" smtClean="0">
                <a:solidFill>
                  <a:schemeClr val="bg1"/>
                </a:solidFill>
              </a:rPr>
              <a:t>Damages</a:t>
            </a:r>
            <a:r>
              <a:rPr lang="de-DE" sz="1400" b="0" dirty="0" smtClean="0">
                <a:solidFill>
                  <a:schemeClr val="bg1"/>
                </a:solidFill>
              </a:rPr>
              <a:t> </a:t>
            </a:r>
            <a:r>
              <a:rPr lang="de-DE" sz="1400" b="0" dirty="0" err="1" smtClean="0">
                <a:solidFill>
                  <a:schemeClr val="bg1"/>
                </a:solidFill>
              </a:rPr>
              <a:t>to</a:t>
            </a:r>
            <a:r>
              <a:rPr lang="de-DE" sz="1400" b="0" dirty="0" smtClean="0">
                <a:solidFill>
                  <a:schemeClr val="bg1"/>
                </a:solidFill>
              </a:rPr>
              <a:t> </a:t>
            </a:r>
            <a:r>
              <a:rPr lang="de-DE" sz="1400" b="0" dirty="0" err="1" smtClean="0">
                <a:solidFill>
                  <a:schemeClr val="bg1"/>
                </a:solidFill>
              </a:rPr>
              <a:t>infrastructure</a:t>
            </a:r>
            <a:endParaRPr kumimoji="0" lang="de-DE" sz="1400" b="0" i="0" u="none" strike="noStrike" cap="none" normalizeH="0" baseline="0" dirty="0" smtClean="0">
              <a:ln>
                <a:noFill/>
              </a:ln>
              <a:solidFill>
                <a:schemeClr val="bg1"/>
              </a:solidFill>
              <a:effectLst/>
              <a:latin typeface="Arial" charset="0"/>
            </a:endParaRPr>
          </a:p>
        </p:txBody>
      </p:sp>
      <p:cxnSp>
        <p:nvCxnSpPr>
          <p:cNvPr id="10" name="Gerade Verbindung mit Pfeil 9"/>
          <p:cNvCxnSpPr>
            <a:stCxn id="7" idx="3"/>
            <a:endCxn id="11" idx="1"/>
          </p:cNvCxnSpPr>
          <p:nvPr/>
        </p:nvCxnSpPr>
        <p:spPr bwMode="auto">
          <a:xfrm flipV="1">
            <a:off x="2774020" y="4051226"/>
            <a:ext cx="506994" cy="64430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Gerade Verbindung mit Pfeil 17"/>
          <p:cNvCxnSpPr>
            <a:stCxn id="7" idx="3"/>
            <a:endCxn id="12" idx="1"/>
          </p:cNvCxnSpPr>
          <p:nvPr/>
        </p:nvCxnSpPr>
        <p:spPr bwMode="auto">
          <a:xfrm>
            <a:off x="2774020" y="4695531"/>
            <a:ext cx="506994" cy="38628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Gerade Verbindung mit Pfeil 20"/>
          <p:cNvCxnSpPr>
            <a:stCxn id="11" idx="3"/>
            <a:endCxn id="13" idx="1"/>
          </p:cNvCxnSpPr>
          <p:nvPr/>
        </p:nvCxnSpPr>
        <p:spPr bwMode="auto">
          <a:xfrm flipV="1">
            <a:off x="4806060" y="3669471"/>
            <a:ext cx="722279" cy="3817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Gerade Verbindung mit Pfeil 23"/>
          <p:cNvCxnSpPr>
            <a:endCxn id="14" idx="1"/>
          </p:cNvCxnSpPr>
          <p:nvPr/>
        </p:nvCxnSpPr>
        <p:spPr bwMode="auto">
          <a:xfrm>
            <a:off x="4806060" y="4051226"/>
            <a:ext cx="874679" cy="6443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Gerade Verbindung mit Pfeil 26"/>
          <p:cNvCxnSpPr>
            <a:stCxn id="11" idx="3"/>
            <a:endCxn id="15" idx="1"/>
          </p:cNvCxnSpPr>
          <p:nvPr/>
        </p:nvCxnSpPr>
        <p:spPr bwMode="auto">
          <a:xfrm>
            <a:off x="4806060" y="4051226"/>
            <a:ext cx="722279" cy="15647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Gerade Verbindung mit Pfeil 29"/>
          <p:cNvCxnSpPr>
            <a:stCxn id="12" idx="3"/>
            <a:endCxn id="13" idx="1"/>
          </p:cNvCxnSpPr>
          <p:nvPr/>
        </p:nvCxnSpPr>
        <p:spPr bwMode="auto">
          <a:xfrm flipV="1">
            <a:off x="4806060" y="3669471"/>
            <a:ext cx="722279" cy="14123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Gerade Verbindung mit Pfeil 32"/>
          <p:cNvCxnSpPr>
            <a:stCxn id="12" idx="3"/>
            <a:endCxn id="14" idx="1"/>
          </p:cNvCxnSpPr>
          <p:nvPr/>
        </p:nvCxnSpPr>
        <p:spPr bwMode="auto">
          <a:xfrm flipV="1">
            <a:off x="4806060" y="4695530"/>
            <a:ext cx="874679" cy="3862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Gerade Verbindung mit Pfeil 35"/>
          <p:cNvCxnSpPr>
            <a:stCxn id="12" idx="3"/>
            <a:endCxn id="15" idx="1"/>
          </p:cNvCxnSpPr>
          <p:nvPr/>
        </p:nvCxnSpPr>
        <p:spPr bwMode="auto">
          <a:xfrm>
            <a:off x="4806060" y="5081812"/>
            <a:ext cx="722279" cy="5341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293472167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6"/>
          <p:cNvSpPr>
            <a:spLocks noGrp="1"/>
          </p:cNvSpPr>
          <p:nvPr>
            <p:ph type="title"/>
          </p:nvPr>
        </p:nvSpPr>
        <p:spPr>
          <a:xfrm>
            <a:off x="684000" y="1058050"/>
            <a:ext cx="7776000" cy="891856"/>
          </a:xfrm>
        </p:spPr>
        <p:txBody>
          <a:bodyPr/>
          <a:lstStyle/>
          <a:p>
            <a:pPr marL="444500" indent="-444500"/>
            <a:r>
              <a:rPr lang="en-GB" noProof="0" dirty="0" smtClean="0">
                <a:solidFill>
                  <a:schemeClr val="accent2"/>
                </a:solidFill>
              </a:rPr>
              <a:t>IV. </a:t>
            </a:r>
            <a:r>
              <a:rPr lang="en-US" dirty="0" smtClean="0"/>
              <a:t>Climate </a:t>
            </a:r>
            <a:r>
              <a:rPr lang="en-US" dirty="0"/>
              <a:t>change </a:t>
            </a:r>
            <a:r>
              <a:rPr lang="en-US" dirty="0" smtClean="0"/>
              <a:t>impacts </a:t>
            </a:r>
            <a:r>
              <a:rPr lang="en-US" dirty="0"/>
              <a:t>on </a:t>
            </a:r>
            <a:r>
              <a:rPr lang="en-US" dirty="0" smtClean="0"/>
              <a:t>businesses </a:t>
            </a:r>
            <a:r>
              <a:rPr lang="en-US" dirty="0"/>
              <a:t/>
            </a:r>
            <a:br>
              <a:rPr lang="en-US" dirty="0"/>
            </a:br>
            <a:r>
              <a:rPr lang="en-GB" sz="2000" dirty="0" smtClean="0"/>
              <a:t>– Negative effect on the business or opportunity</a:t>
            </a:r>
            <a:endParaRPr lang="en-GB" sz="2000" noProof="0" dirty="0"/>
          </a:p>
        </p:txBody>
      </p:sp>
      <p:sp>
        <p:nvSpPr>
          <p:cNvPr id="13" name="Rechteck 12"/>
          <p:cNvSpPr/>
          <p:nvPr/>
        </p:nvSpPr>
        <p:spPr bwMode="auto">
          <a:xfrm>
            <a:off x="1391256" y="2754224"/>
            <a:ext cx="1525046" cy="534155"/>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chemeClr val="bg1"/>
                </a:solidFill>
                <a:effectLst/>
                <a:latin typeface="Arial" charset="0"/>
              </a:rPr>
              <a:t>Agricultural</a:t>
            </a:r>
            <a:r>
              <a:rPr kumimoji="0" lang="de-DE" sz="1400" b="0" i="0" u="none" strike="noStrike" cap="none" normalizeH="0" baseline="0" dirty="0" smtClean="0">
                <a:ln>
                  <a:noFill/>
                </a:ln>
                <a:solidFill>
                  <a:schemeClr val="bg1"/>
                </a:solidFill>
                <a:effectLst/>
                <a:latin typeface="Arial" charset="0"/>
              </a:rPr>
              <a:t> </a:t>
            </a:r>
            <a:r>
              <a:rPr kumimoji="0" lang="de-DE" sz="1400" b="0" i="0" u="none" strike="noStrike" cap="none" normalizeH="0" baseline="0" dirty="0" err="1" smtClean="0">
                <a:ln>
                  <a:noFill/>
                </a:ln>
                <a:solidFill>
                  <a:schemeClr val="bg1"/>
                </a:solidFill>
                <a:effectLst/>
                <a:latin typeface="Arial" charset="0"/>
              </a:rPr>
              <a:t>production</a:t>
            </a:r>
            <a:r>
              <a:rPr kumimoji="0" lang="de-DE" sz="1400" b="0" i="0" u="none" strike="noStrike" cap="none" normalizeH="0" baseline="0" dirty="0" smtClean="0">
                <a:ln>
                  <a:noFill/>
                </a:ln>
                <a:solidFill>
                  <a:schemeClr val="bg1"/>
                </a:solidFill>
                <a:effectLst/>
                <a:latin typeface="Arial" charset="0"/>
              </a:rPr>
              <a:t> </a:t>
            </a:r>
            <a:r>
              <a:rPr kumimoji="0" lang="de-DE" sz="1400" b="0" i="0" u="none" strike="noStrike" cap="none" normalizeH="0" baseline="0" dirty="0" err="1" smtClean="0">
                <a:ln>
                  <a:noFill/>
                </a:ln>
                <a:solidFill>
                  <a:schemeClr val="bg1"/>
                </a:solidFill>
                <a:effectLst/>
                <a:latin typeface="Arial" charset="0"/>
              </a:rPr>
              <a:t>loss</a:t>
            </a:r>
            <a:endParaRPr kumimoji="0" lang="de-DE" sz="1400" b="0" i="0" u="none" strike="noStrike" cap="none" normalizeH="0" baseline="0" dirty="0" smtClean="0">
              <a:ln>
                <a:noFill/>
              </a:ln>
              <a:solidFill>
                <a:schemeClr val="bg1"/>
              </a:solidFill>
              <a:effectLst/>
              <a:latin typeface="Arial" charset="0"/>
            </a:endParaRPr>
          </a:p>
        </p:txBody>
      </p:sp>
      <p:sp>
        <p:nvSpPr>
          <p:cNvPr id="14" name="Rechteck 13"/>
          <p:cNvSpPr/>
          <p:nvPr/>
        </p:nvSpPr>
        <p:spPr bwMode="auto">
          <a:xfrm>
            <a:off x="1543656" y="3780283"/>
            <a:ext cx="1525046" cy="534155"/>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bg1"/>
                </a:solidFill>
                <a:effectLst/>
                <a:latin typeface="Arial" charset="0"/>
              </a:rPr>
              <a:t>Migration</a:t>
            </a:r>
          </a:p>
        </p:txBody>
      </p:sp>
      <p:sp>
        <p:nvSpPr>
          <p:cNvPr id="15" name="Rechteck 14"/>
          <p:cNvSpPr/>
          <p:nvPr/>
        </p:nvSpPr>
        <p:spPr bwMode="auto">
          <a:xfrm>
            <a:off x="1391256" y="4700720"/>
            <a:ext cx="1525046" cy="534155"/>
          </a:xfrm>
          <a:prstGeom prst="rect">
            <a:avLst/>
          </a:prstGeom>
          <a:solidFill>
            <a:schemeClr val="bg1">
              <a:lumMod val="6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de-DE" sz="1400" b="0" dirty="0" err="1" smtClean="0">
                <a:solidFill>
                  <a:schemeClr val="bg1"/>
                </a:solidFill>
              </a:rPr>
              <a:t>Damages</a:t>
            </a:r>
            <a:r>
              <a:rPr lang="de-DE" sz="1400" b="0" dirty="0" smtClean="0">
                <a:solidFill>
                  <a:schemeClr val="bg1"/>
                </a:solidFill>
              </a:rPr>
              <a:t> </a:t>
            </a:r>
            <a:r>
              <a:rPr lang="de-DE" sz="1400" b="0" dirty="0" err="1" smtClean="0">
                <a:solidFill>
                  <a:schemeClr val="bg1"/>
                </a:solidFill>
              </a:rPr>
              <a:t>to</a:t>
            </a:r>
            <a:r>
              <a:rPr lang="de-DE" sz="1400" b="0" dirty="0" smtClean="0">
                <a:solidFill>
                  <a:schemeClr val="bg1"/>
                </a:solidFill>
              </a:rPr>
              <a:t> </a:t>
            </a:r>
            <a:r>
              <a:rPr lang="de-DE" sz="1400" b="0" dirty="0" err="1" smtClean="0">
                <a:solidFill>
                  <a:schemeClr val="bg1"/>
                </a:solidFill>
              </a:rPr>
              <a:t>infrastructure</a:t>
            </a:r>
            <a:endParaRPr kumimoji="0" lang="de-DE" sz="1400" b="0" i="0" u="none" strike="noStrike" cap="none" normalizeH="0" baseline="0" dirty="0" smtClean="0">
              <a:ln>
                <a:noFill/>
              </a:ln>
              <a:solidFill>
                <a:schemeClr val="bg1"/>
              </a:solidFill>
              <a:effectLst/>
              <a:latin typeface="Arial" charset="0"/>
            </a:endParaRPr>
          </a:p>
        </p:txBody>
      </p:sp>
      <p:cxnSp>
        <p:nvCxnSpPr>
          <p:cNvPr id="21" name="Gerade Verbindung mit Pfeil 20"/>
          <p:cNvCxnSpPr>
            <a:endCxn id="13" idx="1"/>
          </p:cNvCxnSpPr>
          <p:nvPr/>
        </p:nvCxnSpPr>
        <p:spPr bwMode="auto">
          <a:xfrm flipV="1">
            <a:off x="668977" y="3021302"/>
            <a:ext cx="722279" cy="3817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Gerade Verbindung mit Pfeil 23"/>
          <p:cNvCxnSpPr>
            <a:endCxn id="14" idx="1"/>
          </p:cNvCxnSpPr>
          <p:nvPr/>
        </p:nvCxnSpPr>
        <p:spPr bwMode="auto">
          <a:xfrm>
            <a:off x="668977" y="3403057"/>
            <a:ext cx="874679" cy="6443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Gerade Verbindung mit Pfeil 26"/>
          <p:cNvCxnSpPr>
            <a:endCxn id="15" idx="1"/>
          </p:cNvCxnSpPr>
          <p:nvPr/>
        </p:nvCxnSpPr>
        <p:spPr bwMode="auto">
          <a:xfrm>
            <a:off x="668977" y="3403057"/>
            <a:ext cx="722279" cy="15647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Gerade Verbindung mit Pfeil 29"/>
          <p:cNvCxnSpPr>
            <a:endCxn id="13" idx="1"/>
          </p:cNvCxnSpPr>
          <p:nvPr/>
        </p:nvCxnSpPr>
        <p:spPr bwMode="auto">
          <a:xfrm flipV="1">
            <a:off x="668977" y="3021302"/>
            <a:ext cx="722279" cy="14123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Gerade Verbindung mit Pfeil 32"/>
          <p:cNvCxnSpPr>
            <a:endCxn id="14" idx="1"/>
          </p:cNvCxnSpPr>
          <p:nvPr/>
        </p:nvCxnSpPr>
        <p:spPr bwMode="auto">
          <a:xfrm flipV="1">
            <a:off x="668977" y="4047361"/>
            <a:ext cx="874679" cy="3862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Gerade Verbindung mit Pfeil 35"/>
          <p:cNvCxnSpPr>
            <a:endCxn id="15" idx="1"/>
          </p:cNvCxnSpPr>
          <p:nvPr/>
        </p:nvCxnSpPr>
        <p:spPr bwMode="auto">
          <a:xfrm>
            <a:off x="668977" y="4433643"/>
            <a:ext cx="722279" cy="5341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3" name="Textplatzhalter 20"/>
          <p:cNvSpPr>
            <a:spLocks/>
          </p:cNvSpPr>
          <p:nvPr/>
        </p:nvSpPr>
        <p:spPr bwMode="auto">
          <a:xfrm>
            <a:off x="5959178" y="2673957"/>
            <a:ext cx="1920461" cy="694687"/>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defTabSz="455613" eaLnBrk="0" hangingPunct="0">
              <a:defRPr>
                <a:solidFill>
                  <a:schemeClr val="tx1"/>
                </a:solidFill>
                <a:latin typeface="Calibri" pitchFamily="34" charset="0"/>
                <a:cs typeface="Arial" pitchFamily="34" charset="0"/>
              </a:defRPr>
            </a:lvl1pPr>
            <a:lvl2pPr marL="742950" indent="-285750" defTabSz="455613" eaLnBrk="0" hangingPunct="0">
              <a:defRPr>
                <a:solidFill>
                  <a:schemeClr val="tx1"/>
                </a:solidFill>
                <a:latin typeface="Calibri" pitchFamily="34" charset="0"/>
                <a:cs typeface="Arial" pitchFamily="34" charset="0"/>
              </a:defRPr>
            </a:lvl2pPr>
            <a:lvl3pPr marL="1143000" indent="-228600" defTabSz="455613" eaLnBrk="0" hangingPunct="0">
              <a:defRPr>
                <a:solidFill>
                  <a:schemeClr val="tx1"/>
                </a:solidFill>
                <a:latin typeface="Calibri" pitchFamily="34" charset="0"/>
                <a:cs typeface="Arial" pitchFamily="34" charset="0"/>
              </a:defRPr>
            </a:lvl3pPr>
            <a:lvl4pPr marL="1600200" indent="-228600" defTabSz="455613" eaLnBrk="0" hangingPunct="0">
              <a:defRPr>
                <a:solidFill>
                  <a:schemeClr val="tx1"/>
                </a:solidFill>
                <a:latin typeface="Calibri" pitchFamily="34" charset="0"/>
                <a:cs typeface="Arial" pitchFamily="34" charset="0"/>
              </a:defRPr>
            </a:lvl4pPr>
            <a:lvl5pPr marL="2057400" indent="-228600" defTabSz="455613"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455613" eaLnBrk="1" fontAlgn="auto" latinLnBrk="0" hangingPunct="1">
              <a:lnSpc>
                <a:spcPct val="100000"/>
              </a:lnSpc>
              <a:spcBef>
                <a:spcPts val="1050"/>
              </a:spcBef>
              <a:spcAft>
                <a:spcPts val="263"/>
              </a:spcAft>
              <a:buClr>
                <a:srgbClr val="9F0014"/>
              </a:buClr>
              <a:buSzPct val="100000"/>
              <a:buFontTx/>
              <a:buNone/>
              <a:tabLst/>
              <a:defRPr/>
            </a:pPr>
            <a:r>
              <a:rPr kumimoji="0" lang="en-US" altLang="de-DE" sz="1800" b="0" i="0" u="none" strike="noStrike" kern="0" cap="none" spc="0" normalizeH="0" baseline="0" noProof="0" dirty="0" smtClean="0">
                <a:ln>
                  <a:noFill/>
                </a:ln>
                <a:solidFill>
                  <a:prstClr val="white"/>
                </a:solidFill>
                <a:effectLst/>
                <a:uLnTx/>
                <a:uFillTx/>
                <a:latin typeface="Arial" pitchFamily="34" charset="0"/>
                <a:cs typeface="Arial" pitchFamily="34" charset="0"/>
              </a:rPr>
              <a:t>Negative effects on the business</a:t>
            </a:r>
            <a:endParaRPr kumimoji="0" lang="en-US" altLang="de-DE" sz="18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25" name="Textplatzhalter 20"/>
          <p:cNvSpPr>
            <a:spLocks/>
          </p:cNvSpPr>
          <p:nvPr/>
        </p:nvSpPr>
        <p:spPr bwMode="auto">
          <a:xfrm>
            <a:off x="5959179" y="3685533"/>
            <a:ext cx="1920461" cy="694687"/>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defTabSz="455613" eaLnBrk="0" hangingPunct="0">
              <a:defRPr>
                <a:solidFill>
                  <a:schemeClr val="tx1"/>
                </a:solidFill>
                <a:latin typeface="Calibri" pitchFamily="34" charset="0"/>
                <a:cs typeface="Arial" pitchFamily="34" charset="0"/>
              </a:defRPr>
            </a:lvl1pPr>
            <a:lvl2pPr marL="742950" indent="-285750" defTabSz="455613" eaLnBrk="0" hangingPunct="0">
              <a:defRPr>
                <a:solidFill>
                  <a:schemeClr val="tx1"/>
                </a:solidFill>
                <a:latin typeface="Calibri" pitchFamily="34" charset="0"/>
                <a:cs typeface="Arial" pitchFamily="34" charset="0"/>
              </a:defRPr>
            </a:lvl2pPr>
            <a:lvl3pPr marL="1143000" indent="-228600" defTabSz="455613" eaLnBrk="0" hangingPunct="0">
              <a:defRPr>
                <a:solidFill>
                  <a:schemeClr val="tx1"/>
                </a:solidFill>
                <a:latin typeface="Calibri" pitchFamily="34" charset="0"/>
                <a:cs typeface="Arial" pitchFamily="34" charset="0"/>
              </a:defRPr>
            </a:lvl3pPr>
            <a:lvl4pPr marL="1600200" indent="-228600" defTabSz="455613" eaLnBrk="0" hangingPunct="0">
              <a:defRPr>
                <a:solidFill>
                  <a:schemeClr val="tx1"/>
                </a:solidFill>
                <a:latin typeface="Calibri" pitchFamily="34" charset="0"/>
                <a:cs typeface="Arial" pitchFamily="34" charset="0"/>
              </a:defRPr>
            </a:lvl4pPr>
            <a:lvl5pPr marL="2057400" indent="-228600" defTabSz="455613"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455613" eaLnBrk="1" fontAlgn="auto" latinLnBrk="0" hangingPunct="1">
              <a:lnSpc>
                <a:spcPct val="100000"/>
              </a:lnSpc>
              <a:spcBef>
                <a:spcPts val="1050"/>
              </a:spcBef>
              <a:spcAft>
                <a:spcPts val="263"/>
              </a:spcAft>
              <a:buClr>
                <a:srgbClr val="9F0014"/>
              </a:buClr>
              <a:buSzPct val="100000"/>
              <a:buFontTx/>
              <a:buNone/>
              <a:tabLst/>
              <a:defRPr/>
            </a:pPr>
            <a:r>
              <a:rPr kumimoji="0" lang="en-US" altLang="de-DE" sz="1800" b="0" i="0" u="none" strike="noStrike" kern="0" cap="none" spc="0" normalizeH="0" baseline="0" noProof="0" dirty="0" smtClean="0">
                <a:ln>
                  <a:noFill/>
                </a:ln>
                <a:solidFill>
                  <a:prstClr val="white"/>
                </a:solidFill>
                <a:effectLst/>
                <a:uLnTx/>
                <a:uFillTx/>
                <a:latin typeface="Arial" pitchFamily="34" charset="0"/>
                <a:cs typeface="Arial" pitchFamily="34" charset="0"/>
              </a:rPr>
              <a:t>Opportunity</a:t>
            </a:r>
            <a:endParaRPr kumimoji="0" lang="en-US" altLang="de-DE" sz="18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cxnSp>
        <p:nvCxnSpPr>
          <p:cNvPr id="16" name="Gerade Verbindung mit Pfeil 15"/>
          <p:cNvCxnSpPr>
            <a:stCxn id="13" idx="3"/>
          </p:cNvCxnSpPr>
          <p:nvPr/>
        </p:nvCxnSpPr>
        <p:spPr bwMode="auto">
          <a:xfrm flipV="1">
            <a:off x="2916302" y="3021301"/>
            <a:ext cx="1159240"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Gerade Verbindung mit Pfeil 27"/>
          <p:cNvCxnSpPr/>
          <p:nvPr/>
        </p:nvCxnSpPr>
        <p:spPr bwMode="auto">
          <a:xfrm flipV="1">
            <a:off x="3068702" y="4047360"/>
            <a:ext cx="1006840" cy="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9" name="Rechteck 28"/>
          <p:cNvSpPr/>
          <p:nvPr/>
        </p:nvSpPr>
        <p:spPr bwMode="auto">
          <a:xfrm>
            <a:off x="4273329" y="2754224"/>
            <a:ext cx="1525046" cy="534155"/>
          </a:xfrm>
          <a:prstGeom prst="rect">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bg1"/>
                </a:solidFill>
                <a:effectLst/>
                <a:latin typeface="Arial" charset="0"/>
              </a:rPr>
              <a:t>Higher </a:t>
            </a:r>
            <a:r>
              <a:rPr kumimoji="0" lang="de-DE" sz="1400" b="0" i="0" u="none" strike="noStrike" cap="none" normalizeH="0" baseline="0" dirty="0" err="1" smtClean="0">
                <a:ln>
                  <a:noFill/>
                </a:ln>
                <a:solidFill>
                  <a:schemeClr val="bg1"/>
                </a:solidFill>
                <a:effectLst/>
                <a:latin typeface="Arial" charset="0"/>
              </a:rPr>
              <a:t>prices</a:t>
            </a:r>
            <a:r>
              <a:rPr kumimoji="0" lang="de-DE" sz="1400" b="0" i="0" u="none" strike="noStrike" cap="none" normalizeH="0" baseline="0" dirty="0" smtClean="0">
                <a:ln>
                  <a:noFill/>
                </a:ln>
                <a:solidFill>
                  <a:schemeClr val="bg1"/>
                </a:solidFill>
                <a:effectLst/>
                <a:latin typeface="Arial" charset="0"/>
              </a:rPr>
              <a:t> </a:t>
            </a:r>
            <a:r>
              <a:rPr kumimoji="0" lang="de-DE" sz="1400" b="0" i="0" u="none" strike="noStrike" cap="none" normalizeH="0" baseline="0" dirty="0" err="1" smtClean="0">
                <a:ln>
                  <a:noFill/>
                </a:ln>
                <a:solidFill>
                  <a:schemeClr val="bg1"/>
                </a:solidFill>
                <a:effectLst/>
                <a:latin typeface="Arial" charset="0"/>
              </a:rPr>
              <a:t>for</a:t>
            </a:r>
            <a:r>
              <a:rPr kumimoji="0" lang="de-DE" sz="1400" b="0" i="0" u="none" strike="noStrike" cap="none" normalizeH="0" baseline="0" dirty="0" smtClean="0">
                <a:ln>
                  <a:noFill/>
                </a:ln>
                <a:solidFill>
                  <a:schemeClr val="bg1"/>
                </a:solidFill>
                <a:effectLst/>
                <a:latin typeface="Arial" charset="0"/>
              </a:rPr>
              <a:t> </a:t>
            </a:r>
            <a:r>
              <a:rPr kumimoji="0" lang="de-DE" sz="1400" b="0" i="0" u="none" strike="noStrike" cap="none" normalizeH="0" baseline="0" dirty="0" err="1" smtClean="0">
                <a:ln>
                  <a:noFill/>
                </a:ln>
                <a:solidFill>
                  <a:schemeClr val="bg1"/>
                </a:solidFill>
                <a:effectLst/>
                <a:latin typeface="Arial" charset="0"/>
              </a:rPr>
              <a:t>raw</a:t>
            </a:r>
            <a:r>
              <a:rPr kumimoji="0" lang="de-DE" sz="1400" b="0" i="0" u="none" strike="noStrike" cap="none" normalizeH="0" baseline="0" dirty="0" smtClean="0">
                <a:ln>
                  <a:noFill/>
                </a:ln>
                <a:solidFill>
                  <a:schemeClr val="bg1"/>
                </a:solidFill>
                <a:effectLst/>
                <a:latin typeface="Arial" charset="0"/>
              </a:rPr>
              <a:t> </a:t>
            </a:r>
            <a:r>
              <a:rPr kumimoji="0" lang="de-DE" sz="1400" b="0" i="0" u="none" strike="noStrike" cap="none" normalizeH="0" baseline="0" dirty="0" err="1" smtClean="0">
                <a:ln>
                  <a:noFill/>
                </a:ln>
                <a:solidFill>
                  <a:schemeClr val="bg1"/>
                </a:solidFill>
                <a:effectLst/>
                <a:latin typeface="Arial" charset="0"/>
              </a:rPr>
              <a:t>materials</a:t>
            </a:r>
            <a:endParaRPr kumimoji="0" lang="de-DE" sz="1400" b="0" i="0" u="none" strike="noStrike" cap="none" normalizeH="0" baseline="0" dirty="0" smtClean="0">
              <a:ln>
                <a:noFill/>
              </a:ln>
              <a:solidFill>
                <a:schemeClr val="bg1"/>
              </a:solidFill>
              <a:effectLst/>
              <a:latin typeface="Arial" charset="0"/>
            </a:endParaRPr>
          </a:p>
        </p:txBody>
      </p:sp>
      <p:sp>
        <p:nvSpPr>
          <p:cNvPr id="31" name="Rechteck 30"/>
          <p:cNvSpPr/>
          <p:nvPr/>
        </p:nvSpPr>
        <p:spPr bwMode="auto">
          <a:xfrm>
            <a:off x="4273329" y="3780282"/>
            <a:ext cx="1525046" cy="534155"/>
          </a:xfrm>
          <a:prstGeom prst="rect">
            <a:avLst/>
          </a:prstGeom>
          <a:solidFill>
            <a:schemeClr val="accent4"/>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chemeClr val="bg1"/>
                </a:solidFill>
                <a:effectLst/>
                <a:latin typeface="Arial" charset="0"/>
              </a:rPr>
              <a:t>Cheaper</a:t>
            </a:r>
            <a:r>
              <a:rPr kumimoji="0" lang="de-DE" sz="1400" b="0" i="0" u="none" strike="noStrike" cap="none" normalizeH="0" baseline="0" dirty="0" smtClean="0">
                <a:ln>
                  <a:noFill/>
                </a:ln>
                <a:solidFill>
                  <a:schemeClr val="bg1"/>
                </a:solidFill>
                <a:effectLst/>
                <a:latin typeface="Arial" charset="0"/>
              </a:rPr>
              <a:t> </a:t>
            </a:r>
            <a:r>
              <a:rPr kumimoji="0" lang="de-DE" sz="1400" b="0" i="0" u="none" strike="noStrike" cap="none" normalizeH="0" baseline="0" dirty="0" err="1" smtClean="0">
                <a:ln>
                  <a:noFill/>
                </a:ln>
                <a:solidFill>
                  <a:schemeClr val="bg1"/>
                </a:solidFill>
                <a:effectLst/>
                <a:latin typeface="Arial" charset="0"/>
              </a:rPr>
              <a:t>labour</a:t>
            </a:r>
            <a:r>
              <a:rPr kumimoji="0" lang="de-DE" sz="1400" b="0" i="0" u="none" strike="noStrike" cap="none" normalizeH="0" dirty="0" smtClean="0">
                <a:ln>
                  <a:noFill/>
                </a:ln>
                <a:solidFill>
                  <a:schemeClr val="bg1"/>
                </a:solidFill>
                <a:effectLst/>
                <a:latin typeface="Arial" charset="0"/>
              </a:rPr>
              <a:t> </a:t>
            </a:r>
            <a:r>
              <a:rPr kumimoji="0" lang="de-DE" sz="1400" b="0" i="0" u="none" strike="noStrike" cap="none" normalizeH="0" dirty="0" err="1" smtClean="0">
                <a:ln>
                  <a:noFill/>
                </a:ln>
                <a:solidFill>
                  <a:schemeClr val="bg1"/>
                </a:solidFill>
                <a:effectLst/>
                <a:latin typeface="Arial" charset="0"/>
              </a:rPr>
              <a:t>available</a:t>
            </a:r>
            <a:endParaRPr kumimoji="0" lang="de-DE" sz="1400" b="0" i="0" u="none" strike="noStrike" cap="none" normalizeH="0" baseline="0" dirty="0" smtClean="0">
              <a:ln>
                <a:noFill/>
              </a:ln>
              <a:solidFill>
                <a:schemeClr val="bg1"/>
              </a:solidFill>
              <a:effectLst/>
              <a:latin typeface="Arial" charset="0"/>
            </a:endParaRPr>
          </a:p>
        </p:txBody>
      </p:sp>
      <p:cxnSp>
        <p:nvCxnSpPr>
          <p:cNvPr id="34" name="Gerade Verbindung mit Pfeil 33"/>
          <p:cNvCxnSpPr>
            <a:stCxn id="15" idx="3"/>
          </p:cNvCxnSpPr>
          <p:nvPr/>
        </p:nvCxnSpPr>
        <p:spPr bwMode="auto">
          <a:xfrm flipV="1">
            <a:off x="2916302" y="4967797"/>
            <a:ext cx="1095866"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Rechteck 34"/>
          <p:cNvSpPr/>
          <p:nvPr/>
        </p:nvSpPr>
        <p:spPr bwMode="auto">
          <a:xfrm>
            <a:off x="4273329" y="4704492"/>
            <a:ext cx="1525046" cy="534155"/>
          </a:xfrm>
          <a:prstGeom prst="rect">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chemeClr val="bg1"/>
                </a:solidFill>
                <a:effectLst/>
                <a:latin typeface="Arial" charset="0"/>
              </a:rPr>
              <a:t>Destroyed</a:t>
            </a:r>
            <a:r>
              <a:rPr kumimoji="0" lang="de-DE" sz="1400" b="0" i="0" u="none" strike="noStrike" cap="none" normalizeH="0" baseline="0" dirty="0" smtClean="0">
                <a:ln>
                  <a:noFill/>
                </a:ln>
                <a:solidFill>
                  <a:schemeClr val="bg1"/>
                </a:solidFill>
                <a:effectLst/>
                <a:latin typeface="Arial" charset="0"/>
              </a:rPr>
              <a:t> </a:t>
            </a:r>
            <a:r>
              <a:rPr kumimoji="0" lang="de-DE" sz="1400" b="0" i="0" u="none" strike="noStrike" cap="none" normalizeH="0" baseline="0" dirty="0" err="1" smtClean="0">
                <a:ln>
                  <a:noFill/>
                </a:ln>
                <a:solidFill>
                  <a:schemeClr val="bg1"/>
                </a:solidFill>
                <a:effectLst/>
                <a:latin typeface="Arial" charset="0"/>
              </a:rPr>
              <a:t>machinery</a:t>
            </a:r>
            <a:endParaRPr kumimoji="0" lang="de-DE" sz="1400" b="0" i="0" u="none" strike="noStrike" cap="none" normalizeH="0" baseline="0" dirty="0" smtClean="0">
              <a:ln>
                <a:noFill/>
              </a:ln>
              <a:solidFill>
                <a:schemeClr val="bg1"/>
              </a:solidFill>
              <a:effectLst/>
              <a:latin typeface="Arial" charset="0"/>
            </a:endParaRPr>
          </a:p>
        </p:txBody>
      </p:sp>
      <p:sp>
        <p:nvSpPr>
          <p:cNvPr id="37" name="Textplatzhalter 20"/>
          <p:cNvSpPr>
            <a:spLocks/>
          </p:cNvSpPr>
          <p:nvPr/>
        </p:nvSpPr>
        <p:spPr bwMode="auto">
          <a:xfrm>
            <a:off x="5959179" y="4624225"/>
            <a:ext cx="1920461" cy="694687"/>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defTabSz="455613" eaLnBrk="0" hangingPunct="0">
              <a:defRPr>
                <a:solidFill>
                  <a:schemeClr val="tx1"/>
                </a:solidFill>
                <a:latin typeface="Calibri" pitchFamily="34" charset="0"/>
                <a:cs typeface="Arial" pitchFamily="34" charset="0"/>
              </a:defRPr>
            </a:lvl1pPr>
            <a:lvl2pPr marL="742950" indent="-285750" defTabSz="455613" eaLnBrk="0" hangingPunct="0">
              <a:defRPr>
                <a:solidFill>
                  <a:schemeClr val="tx1"/>
                </a:solidFill>
                <a:latin typeface="Calibri" pitchFamily="34" charset="0"/>
                <a:cs typeface="Arial" pitchFamily="34" charset="0"/>
              </a:defRPr>
            </a:lvl2pPr>
            <a:lvl3pPr marL="1143000" indent="-228600" defTabSz="455613" eaLnBrk="0" hangingPunct="0">
              <a:defRPr>
                <a:solidFill>
                  <a:schemeClr val="tx1"/>
                </a:solidFill>
                <a:latin typeface="Calibri" pitchFamily="34" charset="0"/>
                <a:cs typeface="Arial" pitchFamily="34" charset="0"/>
              </a:defRPr>
            </a:lvl3pPr>
            <a:lvl4pPr marL="1600200" indent="-228600" defTabSz="455613" eaLnBrk="0" hangingPunct="0">
              <a:defRPr>
                <a:solidFill>
                  <a:schemeClr val="tx1"/>
                </a:solidFill>
                <a:latin typeface="Calibri" pitchFamily="34" charset="0"/>
                <a:cs typeface="Arial" pitchFamily="34" charset="0"/>
              </a:defRPr>
            </a:lvl4pPr>
            <a:lvl5pPr marL="2057400" indent="-228600" defTabSz="455613"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455613" eaLnBrk="1" fontAlgn="auto" latinLnBrk="0" hangingPunct="1">
              <a:lnSpc>
                <a:spcPct val="100000"/>
              </a:lnSpc>
              <a:spcBef>
                <a:spcPts val="1050"/>
              </a:spcBef>
              <a:spcAft>
                <a:spcPts val="263"/>
              </a:spcAft>
              <a:buClr>
                <a:srgbClr val="9F0014"/>
              </a:buClr>
              <a:buSzPct val="100000"/>
              <a:buFontTx/>
              <a:buNone/>
              <a:tabLst/>
              <a:defRPr/>
            </a:pPr>
            <a:r>
              <a:rPr kumimoji="0" lang="en-US" altLang="de-DE" sz="1800" b="0" i="0" u="none" strike="noStrike" kern="0" cap="none" spc="0" normalizeH="0" baseline="0" noProof="0" dirty="0" smtClean="0">
                <a:ln>
                  <a:noFill/>
                </a:ln>
                <a:solidFill>
                  <a:prstClr val="white"/>
                </a:solidFill>
                <a:effectLst/>
                <a:uLnTx/>
                <a:uFillTx/>
                <a:latin typeface="Arial" pitchFamily="34" charset="0"/>
                <a:cs typeface="Arial" pitchFamily="34" charset="0"/>
              </a:rPr>
              <a:t>Negative effects on the business</a:t>
            </a:r>
            <a:endParaRPr kumimoji="0" lang="en-US" altLang="de-DE" sz="18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136988323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6"/>
          <p:cNvSpPr>
            <a:spLocks noGrp="1"/>
          </p:cNvSpPr>
          <p:nvPr>
            <p:ph type="title"/>
          </p:nvPr>
        </p:nvSpPr>
        <p:spPr>
          <a:xfrm>
            <a:off x="684000" y="1058050"/>
            <a:ext cx="7776000" cy="891856"/>
          </a:xfrm>
        </p:spPr>
        <p:txBody>
          <a:bodyPr/>
          <a:lstStyle/>
          <a:p>
            <a:pPr marL="444500" indent="-444500"/>
            <a:r>
              <a:rPr lang="en-GB" noProof="0" dirty="0" smtClean="0">
                <a:solidFill>
                  <a:schemeClr val="accent2"/>
                </a:solidFill>
              </a:rPr>
              <a:t>IV. </a:t>
            </a:r>
            <a:r>
              <a:rPr lang="en-US" dirty="0" smtClean="0"/>
              <a:t>Climate </a:t>
            </a:r>
            <a:r>
              <a:rPr lang="en-US" dirty="0"/>
              <a:t>change </a:t>
            </a:r>
            <a:r>
              <a:rPr lang="en-US" dirty="0" smtClean="0"/>
              <a:t>impacts </a:t>
            </a:r>
            <a:r>
              <a:rPr lang="en-US" dirty="0"/>
              <a:t>on </a:t>
            </a:r>
            <a:r>
              <a:rPr lang="en-US" dirty="0" smtClean="0"/>
              <a:t> businesses </a:t>
            </a:r>
            <a:r>
              <a:rPr lang="en-US" dirty="0"/>
              <a:t/>
            </a:r>
            <a:br>
              <a:rPr lang="en-US" dirty="0"/>
            </a:br>
            <a:r>
              <a:rPr lang="en-GB" sz="2000" dirty="0" smtClean="0"/>
              <a:t>– Direct and indirect effects</a:t>
            </a:r>
            <a:endParaRPr lang="en-GB" sz="2000" noProof="0" dirty="0"/>
          </a:p>
        </p:txBody>
      </p:sp>
      <p:grpSp>
        <p:nvGrpSpPr>
          <p:cNvPr id="36" name="Gruppieren 35"/>
          <p:cNvGrpSpPr/>
          <p:nvPr/>
        </p:nvGrpSpPr>
        <p:grpSpPr>
          <a:xfrm>
            <a:off x="583412" y="2232919"/>
            <a:ext cx="7639050" cy="4256088"/>
            <a:chOff x="138113" y="1138108"/>
            <a:chExt cx="8897937" cy="5340480"/>
          </a:xfrm>
        </p:grpSpPr>
        <p:pic>
          <p:nvPicPr>
            <p:cNvPr id="37" name="Grafik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990654">
              <a:off x="2040731" y="5047457"/>
              <a:ext cx="1152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feld 16"/>
            <p:cNvSpPr txBox="1">
              <a:spLocks noChangeArrowheads="1"/>
            </p:cNvSpPr>
            <p:nvPr/>
          </p:nvSpPr>
          <p:spPr bwMode="auto">
            <a:xfrm>
              <a:off x="138113" y="2444749"/>
              <a:ext cx="2273300" cy="12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de-DE" sz="1600" i="0" u="none" strike="noStrike" kern="0" cap="none" spc="0" normalizeH="0" baseline="0" noProof="0" dirty="0">
                  <a:ln>
                    <a:noFill/>
                  </a:ln>
                  <a:solidFill>
                    <a:srgbClr val="007CA8"/>
                  </a:solidFill>
                  <a:effectLst/>
                  <a:uLnTx/>
                  <a:uFillTx/>
                  <a:latin typeface="Arial" pitchFamily="34" charset="0"/>
                  <a:cs typeface="Arial" pitchFamily="34" charset="0"/>
                </a:rPr>
                <a:t>Direct </a:t>
              </a:r>
              <a:r>
                <a:rPr kumimoji="0" lang="en-GB" altLang="de-DE" sz="1600" i="0" u="none" strike="noStrike" kern="0" cap="none" spc="0" normalizeH="0" baseline="0" noProof="0" dirty="0" smtClean="0">
                  <a:ln>
                    <a:noFill/>
                  </a:ln>
                  <a:solidFill>
                    <a:srgbClr val="007CA8"/>
                  </a:solidFill>
                  <a:effectLst/>
                  <a:uLnTx/>
                  <a:uFillTx/>
                  <a:latin typeface="Arial" pitchFamily="34" charset="0"/>
                  <a:cs typeface="Arial" pitchFamily="34" charset="0"/>
                </a:rPr>
                <a:t>effects</a:t>
              </a:r>
              <a:endParaRPr kumimoji="0" lang="en-GB" altLang="de-DE" sz="1600" i="0" u="none" strike="noStrike" kern="0" cap="none" spc="0" normalizeH="0" baseline="0" noProof="0" dirty="0">
                <a:ln>
                  <a:noFill/>
                </a:ln>
                <a:solidFill>
                  <a:srgbClr val="007CA8"/>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de-DE" sz="1400" b="0" i="0" u="none" strike="noStrike" kern="0" cap="none" spc="0" normalizeH="0" baseline="0" noProof="0" dirty="0">
                  <a:ln>
                    <a:noFill/>
                  </a:ln>
                  <a:solidFill>
                    <a:srgbClr val="4B4B4B"/>
                  </a:solidFill>
                  <a:effectLst/>
                  <a:uLnTx/>
                  <a:uFillTx/>
                  <a:latin typeface="Arial" pitchFamily="34" charset="0"/>
                  <a:cs typeface="Arial" pitchFamily="34" charset="0"/>
                </a:rPr>
                <a:t>damage buildings and plant processes straightaway</a:t>
              </a:r>
            </a:p>
          </p:txBody>
        </p:sp>
        <p:sp>
          <p:nvSpPr>
            <p:cNvPr id="39" name="Textfeld 17"/>
            <p:cNvSpPr txBox="1">
              <a:spLocks noChangeArrowheads="1"/>
            </p:cNvSpPr>
            <p:nvPr/>
          </p:nvSpPr>
          <p:spPr bwMode="auto">
            <a:xfrm>
              <a:off x="6761163" y="1628775"/>
              <a:ext cx="2274887" cy="177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altLang="de-DE" sz="1600" i="0" u="none" strike="noStrike" kern="0" cap="none" spc="0" normalizeH="0" baseline="0" noProof="0" dirty="0">
                  <a:ln>
                    <a:noFill/>
                  </a:ln>
                  <a:solidFill>
                    <a:srgbClr val="007CA8"/>
                  </a:solidFill>
                  <a:effectLst/>
                  <a:uLnTx/>
                  <a:uFillTx/>
                  <a:latin typeface="Arial" pitchFamily="34" charset="0"/>
                  <a:cs typeface="Arial" pitchFamily="34" charset="0"/>
                </a:rPr>
                <a:t>Indirect </a:t>
              </a:r>
              <a:r>
                <a:rPr kumimoji="0" lang="en-GB" altLang="de-DE" sz="1600" i="0" u="none" strike="noStrike" kern="0" cap="none" spc="0" normalizeH="0" baseline="0" noProof="0" dirty="0" smtClean="0">
                  <a:ln>
                    <a:noFill/>
                  </a:ln>
                  <a:solidFill>
                    <a:srgbClr val="007CA8"/>
                  </a:solidFill>
                  <a:effectLst/>
                  <a:uLnTx/>
                  <a:uFillTx/>
                  <a:latin typeface="Arial" pitchFamily="34" charset="0"/>
                  <a:cs typeface="Arial" pitchFamily="34" charset="0"/>
                </a:rPr>
                <a:t>effects</a:t>
              </a:r>
              <a:r>
                <a:rPr kumimoji="0" lang="en-GB" altLang="de-DE" sz="1600" i="0" u="none" strike="noStrike" kern="0" cap="none" spc="0" normalizeH="0" baseline="0" noProof="0" dirty="0">
                  <a:ln>
                    <a:noFill/>
                  </a:ln>
                  <a:solidFill>
                    <a:srgbClr val="007CA8"/>
                  </a:solidFill>
                  <a:effectLst/>
                  <a:uLnTx/>
                  <a:uFillTx/>
                  <a:latin typeface="Arial" pitchFamily="34" charset="0"/>
                  <a:cs typeface="Arial" pitchFamily="34" charset="0"/>
                </a:rPr>
                <a:t/>
              </a:r>
              <a:br>
                <a:rPr kumimoji="0" lang="en-GB" altLang="de-DE" sz="1600" i="0" u="none" strike="noStrike" kern="0" cap="none" spc="0" normalizeH="0" baseline="0" noProof="0" dirty="0">
                  <a:ln>
                    <a:noFill/>
                  </a:ln>
                  <a:solidFill>
                    <a:srgbClr val="007CA8"/>
                  </a:solidFill>
                  <a:effectLst/>
                  <a:uLnTx/>
                  <a:uFillTx/>
                  <a:latin typeface="Arial" pitchFamily="34" charset="0"/>
                  <a:cs typeface="Arial" pitchFamily="34" charset="0"/>
                </a:rPr>
              </a:br>
              <a:r>
                <a:rPr kumimoji="0" lang="en-US" altLang="de-DE" sz="1400" b="0" i="0" u="none" strike="noStrike" kern="0" cap="none" spc="0" normalizeH="0" baseline="0" noProof="0" dirty="0">
                  <a:ln>
                    <a:noFill/>
                  </a:ln>
                  <a:solidFill>
                    <a:srgbClr val="4B4B4B"/>
                  </a:solidFill>
                  <a:effectLst/>
                  <a:uLnTx/>
                  <a:uFillTx/>
                  <a:latin typeface="Arial" pitchFamily="34" charset="0"/>
                  <a:cs typeface="Arial" pitchFamily="34" charset="0"/>
                </a:rPr>
                <a:t>affect a company by way of an impact on </a:t>
              </a:r>
              <a:r>
                <a:rPr kumimoji="0" lang="en-US" altLang="de-DE" sz="1400" b="0" i="1" u="none" strike="noStrike" kern="0" cap="none" spc="0" normalizeH="0" baseline="0" noProof="0" dirty="0">
                  <a:ln>
                    <a:noFill/>
                  </a:ln>
                  <a:solidFill>
                    <a:srgbClr val="4B4B4B"/>
                  </a:solidFill>
                  <a:effectLst/>
                  <a:uLnTx/>
                  <a:uFillTx/>
                  <a:latin typeface="Arial" pitchFamily="34" charset="0"/>
                  <a:cs typeface="Arial" pitchFamily="34" charset="0"/>
                </a:rPr>
                <a:t>another </a:t>
              </a:r>
              <a:r>
                <a:rPr kumimoji="0" lang="en-US" altLang="de-DE" sz="1400" b="0" i="0" u="none" strike="noStrike" kern="0" cap="none" spc="0" normalizeH="0" baseline="0" noProof="0" dirty="0">
                  <a:ln>
                    <a:noFill/>
                  </a:ln>
                  <a:solidFill>
                    <a:srgbClr val="4B4B4B"/>
                  </a:solidFill>
                  <a:effectLst/>
                  <a:uLnTx/>
                  <a:uFillTx/>
                  <a:latin typeface="Arial" pitchFamily="34" charset="0"/>
                  <a:cs typeface="Arial" pitchFamily="34" charset="0"/>
                </a:rPr>
                <a:t>system outside of the company’s control</a:t>
              </a:r>
              <a:r>
                <a:rPr kumimoji="0" lang="en-GB" altLang="de-DE" sz="1400" b="0" i="0" u="none" strike="noStrike" kern="0" cap="none" spc="0" normalizeH="0" baseline="0" noProof="0" dirty="0">
                  <a:ln>
                    <a:noFill/>
                  </a:ln>
                  <a:solidFill>
                    <a:srgbClr val="4B4B4B"/>
                  </a:solidFill>
                  <a:effectLst/>
                  <a:uLnTx/>
                  <a:uFillTx/>
                  <a:latin typeface="Arial" pitchFamily="34" charset="0"/>
                  <a:cs typeface="Arial" pitchFamily="34" charset="0"/>
                </a:rPr>
                <a:t> </a:t>
              </a:r>
            </a:p>
          </p:txBody>
        </p:sp>
        <p:pic>
          <p:nvPicPr>
            <p:cNvPr id="40" name="Picture 3" descr="C:\Program Files\Microsoft Office\MEDIA\CAGCAT10\j0293828.wmf"/>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47664" y="1138108"/>
              <a:ext cx="1383041" cy="1426796"/>
            </a:xfrm>
            <a:prstGeom prst="rect">
              <a:avLst/>
            </a:prstGeom>
            <a:noFill/>
          </p:spPr>
        </p:pic>
        <p:pic>
          <p:nvPicPr>
            <p:cNvPr id="41" name="Picture 1" descr="C:\Users\strasser\AppData\Local\Microsoft\Windows\Temporary Internet Files\Content.IE5\6CEIHXJM\MC900440405[1].png"/>
            <p:cNvPicPr>
              <a:picLocks noChangeAspect="1" noChangeArrowheads="1"/>
            </p:cNvPicPr>
            <p:nvPr/>
          </p:nvPicPr>
          <p:blipFill>
            <a:blip r:embed="rId4" cstate="screen">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708455" y="1151181"/>
              <a:ext cx="1359489" cy="1359489"/>
            </a:xfrm>
            <a:prstGeom prst="rect">
              <a:avLst/>
            </a:prstGeom>
            <a:noFill/>
          </p:spPr>
        </p:pic>
        <p:sp>
          <p:nvSpPr>
            <p:cNvPr id="42" name="Freihandform 41"/>
            <p:cNvSpPr/>
            <p:nvPr/>
          </p:nvSpPr>
          <p:spPr bwMode="auto">
            <a:xfrm>
              <a:off x="1331640" y="3501008"/>
              <a:ext cx="3374235" cy="2664296"/>
            </a:xfrm>
            <a:custGeom>
              <a:avLst/>
              <a:gdLst>
                <a:gd name="connsiteX0" fmla="*/ 0 w 2080720"/>
                <a:gd name="connsiteY0" fmla="*/ 2080720 h 2080720"/>
                <a:gd name="connsiteX1" fmla="*/ 1040360 w 2080720"/>
                <a:gd name="connsiteY1" fmla="*/ 0 h 2080720"/>
                <a:gd name="connsiteX2" fmla="*/ 2080720 w 2080720"/>
                <a:gd name="connsiteY2" fmla="*/ 2080720 h 2080720"/>
                <a:gd name="connsiteX3" fmla="*/ 0 w 2080720"/>
                <a:gd name="connsiteY3" fmla="*/ 2080720 h 2080720"/>
              </a:gdLst>
              <a:ahLst/>
              <a:cxnLst>
                <a:cxn ang="0">
                  <a:pos x="connsiteX0" y="connsiteY0"/>
                </a:cxn>
                <a:cxn ang="0">
                  <a:pos x="connsiteX1" y="connsiteY1"/>
                </a:cxn>
                <a:cxn ang="0">
                  <a:pos x="connsiteX2" y="connsiteY2"/>
                </a:cxn>
                <a:cxn ang="0">
                  <a:pos x="connsiteX3" y="connsiteY3"/>
                </a:cxn>
              </a:cxnLst>
              <a:rect l="l" t="t" r="r" b="b"/>
              <a:pathLst>
                <a:path w="2080720" h="2080720">
                  <a:moveTo>
                    <a:pt x="0" y="2080720"/>
                  </a:moveTo>
                  <a:lnTo>
                    <a:pt x="1040360" y="0"/>
                  </a:lnTo>
                  <a:lnTo>
                    <a:pt x="2080720" y="2080720"/>
                  </a:lnTo>
                  <a:lnTo>
                    <a:pt x="0" y="2080720"/>
                  </a:lnTo>
                  <a:close/>
                </a:path>
              </a:pathLst>
            </a:custGeom>
            <a:noFill/>
            <a:ln w="28575">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20180" tIns="1040360" rIns="520180" bIns="0" spcCol="1270" anchor="ctr"/>
            <a:lstStyle/>
            <a:p>
              <a:pPr marL="0" marR="0" lvl="0" indent="0" algn="ctr" defTabSz="622300" eaLnBrk="1" fontAlgn="auto" latinLnBrk="0" hangingPunct="1">
                <a:lnSpc>
                  <a:spcPct val="90000"/>
                </a:lnSpc>
                <a:spcBef>
                  <a:spcPts val="0"/>
                </a:spcBef>
                <a:spcAft>
                  <a:spcPct val="35000"/>
                </a:spcAft>
                <a:buClrTx/>
                <a:buSzTx/>
                <a:buFontTx/>
                <a:buNone/>
                <a:tabLst/>
                <a:defRPr/>
              </a:pPr>
              <a:endParaRPr kumimoji="0" lang="en-GB" sz="1600" b="0" i="0" u="none" strike="noStrike" kern="0" cap="none" spc="0" normalizeH="0" baseline="0" noProof="0" dirty="0">
                <a:ln>
                  <a:noFill/>
                </a:ln>
                <a:solidFill>
                  <a:srgbClr val="4B4B4B"/>
                </a:solidFill>
                <a:effectLst/>
                <a:uLnTx/>
                <a:uFillTx/>
                <a:latin typeface="Calibri"/>
                <a:ea typeface="+mn-ea"/>
                <a:cs typeface="Arial" pitchFamily="34" charset="0"/>
              </a:endParaRPr>
            </a:p>
          </p:txBody>
        </p:sp>
        <p:cxnSp>
          <p:nvCxnSpPr>
            <p:cNvPr id="43" name="Gerade Verbindung mit Pfeil 42"/>
            <p:cNvCxnSpPr/>
            <p:nvPr/>
          </p:nvCxnSpPr>
          <p:spPr>
            <a:xfrm>
              <a:off x="3022600" y="2460625"/>
              <a:ext cx="0" cy="958850"/>
            </a:xfrm>
            <a:prstGeom prst="straightConnector1">
              <a:avLst/>
            </a:prstGeom>
            <a:noFill/>
            <a:ln w="152400" cap="sq" cmpd="sng" algn="ctr">
              <a:solidFill>
                <a:schemeClr val="tx1">
                  <a:lumMod val="50000"/>
                  <a:lumOff val="50000"/>
                </a:schemeClr>
              </a:solidFill>
              <a:prstDash val="solid"/>
              <a:tailEnd type="triangle" w="med" len="sm"/>
            </a:ln>
            <a:effectLst/>
          </p:spPr>
        </p:cxnSp>
        <p:cxnSp>
          <p:nvCxnSpPr>
            <p:cNvPr id="44" name="Gerade Verbindung mit Pfeil 43"/>
            <p:cNvCxnSpPr/>
            <p:nvPr/>
          </p:nvCxnSpPr>
          <p:spPr>
            <a:xfrm>
              <a:off x="4205288" y="1844675"/>
              <a:ext cx="2016125" cy="0"/>
            </a:xfrm>
            <a:prstGeom prst="straightConnector1">
              <a:avLst/>
            </a:prstGeom>
            <a:noFill/>
            <a:ln w="152400" cap="sq" cmpd="sng" algn="ctr">
              <a:solidFill>
                <a:schemeClr val="tx1">
                  <a:lumMod val="50000"/>
                  <a:lumOff val="50000"/>
                </a:schemeClr>
              </a:solidFill>
              <a:prstDash val="solid"/>
              <a:tailEnd type="none" w="med" len="sm"/>
            </a:ln>
            <a:effectLst/>
          </p:spPr>
        </p:cxnSp>
        <p:cxnSp>
          <p:nvCxnSpPr>
            <p:cNvPr id="45" name="Gerade Verbindung mit Pfeil 44"/>
            <p:cNvCxnSpPr/>
            <p:nvPr/>
          </p:nvCxnSpPr>
          <p:spPr>
            <a:xfrm rot="60000" flipH="1" flipV="1">
              <a:off x="6223000" y="5165725"/>
              <a:ext cx="14288" cy="323850"/>
            </a:xfrm>
            <a:prstGeom prst="straightConnector1">
              <a:avLst/>
            </a:prstGeom>
            <a:noFill/>
            <a:ln w="152400" cap="sq" cmpd="sng" algn="ctr">
              <a:solidFill>
                <a:schemeClr val="tx1">
                  <a:lumMod val="50000"/>
                  <a:lumOff val="50000"/>
                </a:schemeClr>
              </a:solidFill>
              <a:prstDash val="solid"/>
              <a:tailEnd type="none" w="med" len="sm"/>
            </a:ln>
            <a:effectLst/>
          </p:spPr>
        </p:cxnSp>
        <p:cxnSp>
          <p:nvCxnSpPr>
            <p:cNvPr id="46" name="Gerade Verbindung mit Pfeil 45"/>
            <p:cNvCxnSpPr/>
            <p:nvPr/>
          </p:nvCxnSpPr>
          <p:spPr>
            <a:xfrm flipH="1">
              <a:off x="4413250" y="5638800"/>
              <a:ext cx="1824038" cy="0"/>
            </a:xfrm>
            <a:prstGeom prst="straightConnector1">
              <a:avLst/>
            </a:prstGeom>
            <a:noFill/>
            <a:ln w="152400" cap="sq" cmpd="sng" algn="ctr">
              <a:solidFill>
                <a:schemeClr val="tx1">
                  <a:lumMod val="50000"/>
                  <a:lumOff val="50000"/>
                </a:schemeClr>
              </a:solidFill>
              <a:prstDash val="solid"/>
              <a:tailEnd type="triangle" w="med" len="sm"/>
            </a:ln>
            <a:effectLst/>
          </p:spPr>
        </p:cxnSp>
        <p:sp>
          <p:nvSpPr>
            <p:cNvPr id="47" name="Freihandform 46"/>
            <p:cNvSpPr/>
            <p:nvPr/>
          </p:nvSpPr>
          <p:spPr bwMode="auto">
            <a:xfrm>
              <a:off x="4548252" y="2410930"/>
              <a:ext cx="3348000" cy="2664000"/>
            </a:xfrm>
            <a:custGeom>
              <a:avLst/>
              <a:gdLst>
                <a:gd name="connsiteX0" fmla="*/ 0 w 2080720"/>
                <a:gd name="connsiteY0" fmla="*/ 2080720 h 2080720"/>
                <a:gd name="connsiteX1" fmla="*/ 1040360 w 2080720"/>
                <a:gd name="connsiteY1" fmla="*/ 0 h 2080720"/>
                <a:gd name="connsiteX2" fmla="*/ 2080720 w 2080720"/>
                <a:gd name="connsiteY2" fmla="*/ 2080720 h 2080720"/>
                <a:gd name="connsiteX3" fmla="*/ 0 w 2080720"/>
                <a:gd name="connsiteY3" fmla="*/ 2080720 h 2080720"/>
              </a:gdLst>
              <a:ahLst/>
              <a:cxnLst>
                <a:cxn ang="0">
                  <a:pos x="connsiteX0" y="connsiteY0"/>
                </a:cxn>
                <a:cxn ang="0">
                  <a:pos x="connsiteX1" y="connsiteY1"/>
                </a:cxn>
                <a:cxn ang="0">
                  <a:pos x="connsiteX2" y="connsiteY2"/>
                </a:cxn>
                <a:cxn ang="0">
                  <a:pos x="connsiteX3" y="connsiteY3"/>
                </a:cxn>
              </a:cxnLst>
              <a:rect l="l" t="t" r="r" b="b"/>
              <a:pathLst>
                <a:path w="2080720" h="2080720">
                  <a:moveTo>
                    <a:pt x="0" y="2080720"/>
                  </a:moveTo>
                  <a:lnTo>
                    <a:pt x="1040360" y="0"/>
                  </a:lnTo>
                  <a:lnTo>
                    <a:pt x="2080720" y="2080720"/>
                  </a:lnTo>
                  <a:lnTo>
                    <a:pt x="0" y="2080720"/>
                  </a:lnTo>
                  <a:close/>
                </a:path>
              </a:pathLst>
            </a:custGeom>
            <a:noFill/>
            <a:ln w="28575">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20180" tIns="1040360" rIns="520180" bIns="0" spcCol="1270" anchor="ctr"/>
            <a:lstStyle/>
            <a:p>
              <a:pPr marL="0" marR="0" lvl="0" indent="0" algn="ctr" defTabSz="622300" eaLnBrk="1" fontAlgn="auto" latinLnBrk="0" hangingPunct="1">
                <a:lnSpc>
                  <a:spcPct val="90000"/>
                </a:lnSpc>
                <a:spcBef>
                  <a:spcPts val="0"/>
                </a:spcBef>
                <a:spcAft>
                  <a:spcPct val="35000"/>
                </a:spcAft>
                <a:buClrTx/>
                <a:buSzTx/>
                <a:buFontTx/>
                <a:buNone/>
                <a:tabLst/>
                <a:defRPr/>
              </a:pPr>
              <a:endParaRPr kumimoji="0" lang="en-GB" sz="1600" b="0" i="0" u="none" strike="noStrike" kern="0" cap="none" spc="0" normalizeH="0" baseline="0" noProof="0" dirty="0">
                <a:ln>
                  <a:noFill/>
                </a:ln>
                <a:solidFill>
                  <a:srgbClr val="4B4B4B"/>
                </a:solidFill>
                <a:effectLst/>
                <a:uLnTx/>
                <a:uFillTx/>
                <a:latin typeface="Calibri"/>
                <a:ea typeface="+mn-ea"/>
                <a:cs typeface="Arial" pitchFamily="34" charset="0"/>
              </a:endParaRPr>
            </a:p>
          </p:txBody>
        </p:sp>
        <p:cxnSp>
          <p:nvCxnSpPr>
            <p:cNvPr id="48" name="Gerade Verbindung mit Pfeil 47"/>
            <p:cNvCxnSpPr/>
            <p:nvPr/>
          </p:nvCxnSpPr>
          <p:spPr>
            <a:xfrm rot="60000" flipH="1" flipV="1">
              <a:off x="6211888" y="1952625"/>
              <a:ext cx="14287" cy="360363"/>
            </a:xfrm>
            <a:prstGeom prst="straightConnector1">
              <a:avLst/>
            </a:prstGeom>
            <a:noFill/>
            <a:ln w="152400" cap="sq" cmpd="sng" algn="ctr">
              <a:solidFill>
                <a:schemeClr val="tx1">
                  <a:lumMod val="50000"/>
                  <a:lumOff val="50000"/>
                </a:schemeClr>
              </a:solidFill>
              <a:prstDash val="solid"/>
              <a:tailEnd type="none" w="med" len="sm"/>
            </a:ln>
            <a:effectLst/>
          </p:spPr>
        </p:cxnSp>
        <p:pic>
          <p:nvPicPr>
            <p:cNvPr id="49" name="Picture 5" descr="C:\Users\strasser\AppData\Local\Microsoft\Windows\Temporary Internet Files\Content.IE5\107EBPKF\MC900354172[1].wmf"/>
            <p:cNvPicPr>
              <a:picLocks noChangeAspect="1" noChangeArrowheads="1"/>
            </p:cNvPicPr>
            <p:nvPr/>
          </p:nvPicPr>
          <p:blipFill>
            <a:blip r:embed="rId5" cstate="print">
              <a:duotone>
                <a:prstClr val="black"/>
                <a:srgbClr val="FF9900">
                  <a:tint val="45000"/>
                  <a:satMod val="400000"/>
                </a:srgbClr>
              </a:duotone>
              <a:extLst>
                <a:ext uri="{28A0092B-C50C-407E-A947-70E740481C1C}">
                  <a14:useLocalDpi xmlns:a14="http://schemas.microsoft.com/office/drawing/2010/main" val="0"/>
                </a:ext>
              </a:extLst>
            </a:blip>
            <a:srcRect/>
            <a:stretch>
              <a:fillRect/>
            </a:stretch>
          </p:blipFill>
          <p:spPr bwMode="auto">
            <a:xfrm>
              <a:off x="5580112" y="2807141"/>
              <a:ext cx="927054" cy="783797"/>
            </a:xfrm>
            <a:prstGeom prst="rect">
              <a:avLst/>
            </a:prstGeom>
            <a:noFill/>
          </p:spPr>
        </p:pic>
        <p:pic>
          <p:nvPicPr>
            <p:cNvPr id="50" name="Picture 4" descr="C:\Users\strasser\AppData\Local\Microsoft\Windows\Temporary Internet Files\Content.IE5\107EBPKF\MC900353227[1].wmf"/>
            <p:cNvPicPr>
              <a:picLocks noChangeAspect="1" noChangeArrowheads="1"/>
            </p:cNvPicPr>
            <p:nvPr/>
          </p:nvPicPr>
          <p:blipFill>
            <a:blip r:embed="rId6" cstate="print">
              <a:duotone>
                <a:prstClr val="black"/>
                <a:srgbClr val="FF9900">
                  <a:tint val="45000"/>
                  <a:satMod val="400000"/>
                </a:srgbClr>
              </a:duotone>
              <a:extLst>
                <a:ext uri="{28A0092B-C50C-407E-A947-70E740481C1C}">
                  <a14:useLocalDpi xmlns:a14="http://schemas.microsoft.com/office/drawing/2010/main" val="0"/>
                </a:ext>
              </a:extLst>
            </a:blip>
            <a:srcRect/>
            <a:stretch>
              <a:fillRect/>
            </a:stretch>
          </p:blipFill>
          <p:spPr bwMode="auto">
            <a:xfrm flipH="1">
              <a:off x="5548277" y="3642514"/>
              <a:ext cx="1040100" cy="568866"/>
            </a:xfrm>
            <a:prstGeom prst="rect">
              <a:avLst/>
            </a:prstGeom>
            <a:noFill/>
          </p:spPr>
        </p:pic>
        <p:pic>
          <p:nvPicPr>
            <p:cNvPr id="51" name="Picture 7" descr="C:\Users\strasser\AppData\Local\Microsoft\Windows\Temporary Internet Files\Content.IE5\107EBPKF\MC900347899[1].wmf"/>
            <p:cNvPicPr>
              <a:picLocks noChangeAspect="1" noChangeArrowheads="1"/>
            </p:cNvPicPr>
            <p:nvPr/>
          </p:nvPicPr>
          <p:blipFill>
            <a:blip r:embed="rId7" cstate="print">
              <a:duotone>
                <a:prstClr val="black"/>
                <a:srgbClr val="FF9900">
                  <a:tint val="45000"/>
                  <a:satMod val="400000"/>
                </a:srgbClr>
              </a:duotone>
              <a:extLst>
                <a:ext uri="{28A0092B-C50C-407E-A947-70E740481C1C}">
                  <a14:useLocalDpi xmlns:a14="http://schemas.microsoft.com/office/drawing/2010/main" val="0"/>
                </a:ext>
              </a:extLst>
            </a:blip>
            <a:srcRect l="31548" t="40488" r="13246"/>
            <a:stretch>
              <a:fillRect/>
            </a:stretch>
          </p:blipFill>
          <p:spPr bwMode="auto">
            <a:xfrm>
              <a:off x="5809355" y="4357334"/>
              <a:ext cx="790749" cy="813546"/>
            </a:xfrm>
            <a:prstGeom prst="rect">
              <a:avLst/>
            </a:prstGeom>
            <a:noFill/>
            <a:ln w="9525">
              <a:noFill/>
              <a:miter lim="800000"/>
              <a:headEnd/>
              <a:tailEnd/>
            </a:ln>
          </p:spPr>
        </p:pic>
        <p:pic>
          <p:nvPicPr>
            <p:cNvPr id="52" name="Picture 2" descr="C:\Users\mewes\AppData\Local\Microsoft\Windows\Temporary Internet Files\Content.IE5\YVCLEQ57\MC900318250[1].wmf"/>
            <p:cNvPicPr>
              <a:picLocks noChangeAspect="1" noChangeArrowheads="1"/>
            </p:cNvPicPr>
            <p:nvPr/>
          </p:nvPicPr>
          <p:blipFill>
            <a:blip r:embed="rId8" cstate="print">
              <a:duotone>
                <a:prstClr val="black"/>
                <a:srgbClr val="FF9900">
                  <a:tint val="45000"/>
                  <a:satMod val="400000"/>
                </a:srgbClr>
              </a:duotone>
              <a:extLst>
                <a:ext uri="{28A0092B-C50C-407E-A947-70E740481C1C}">
                  <a14:useLocalDpi xmlns:a14="http://schemas.microsoft.com/office/drawing/2010/main" val="0"/>
                </a:ext>
              </a:extLst>
            </a:blip>
            <a:srcRect/>
            <a:stretch>
              <a:fillRect/>
            </a:stretch>
          </p:blipFill>
          <p:spPr bwMode="auto">
            <a:xfrm>
              <a:off x="2456899" y="4917006"/>
              <a:ext cx="1065272" cy="67867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C:\Users\mewes\AppData\Local\Microsoft\Windows\Temporary Internet Files\Content.IE5\YVCLEQ57\MC90028597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1413" y="5638800"/>
              <a:ext cx="9017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Grafik 53"/>
            <p:cNvPicPr>
              <a:picLocks noChangeAspect="1"/>
            </p:cNvPicPr>
            <p:nvPr/>
          </p:nvPicPr>
          <p:blipFill>
            <a:blip r:embed="rId10" cstate="print">
              <a:duotone>
                <a:prstClr val="black"/>
                <a:srgbClr val="FF9900">
                  <a:tint val="45000"/>
                  <a:satMod val="400000"/>
                </a:srgbClr>
              </a:duotone>
              <a:extLst>
                <a:ext uri="{28A0092B-C50C-407E-A947-70E740481C1C}">
                  <a14:useLocalDpi xmlns:a14="http://schemas.microsoft.com/office/drawing/2010/main" val="0"/>
                </a:ext>
              </a:extLst>
            </a:blip>
            <a:stretch>
              <a:fillRect/>
            </a:stretch>
          </p:blipFill>
          <p:spPr>
            <a:xfrm>
              <a:off x="1650519" y="4748501"/>
              <a:ext cx="946418" cy="1247045"/>
            </a:xfrm>
            <a:prstGeom prst="rect">
              <a:avLst/>
            </a:prstGeom>
          </p:spPr>
        </p:pic>
        <p:pic>
          <p:nvPicPr>
            <p:cNvPr id="55" name="Grafik 54"/>
            <p:cNvPicPr>
              <a:picLocks noChangeAspect="1"/>
            </p:cNvPicPr>
            <p:nvPr/>
          </p:nvPicPr>
          <p:blipFill>
            <a:blip r:embed="rId11" cstate="print">
              <a:duotone>
                <a:prstClr val="black"/>
                <a:srgbClr val="FF9900">
                  <a:tint val="45000"/>
                  <a:satMod val="400000"/>
                </a:srgbClr>
              </a:duotone>
              <a:extLst>
                <a:ext uri="{28A0092B-C50C-407E-A947-70E740481C1C}">
                  <a14:useLocalDpi xmlns:a14="http://schemas.microsoft.com/office/drawing/2010/main" val="0"/>
                </a:ext>
              </a:extLst>
            </a:blip>
            <a:stretch>
              <a:fillRect/>
            </a:stretch>
          </p:blipFill>
          <p:spPr>
            <a:xfrm rot="1665633">
              <a:off x="3592478" y="5438566"/>
              <a:ext cx="596838" cy="926292"/>
            </a:xfrm>
            <a:prstGeom prst="rect">
              <a:avLst/>
            </a:prstGeom>
          </p:spPr>
        </p:pic>
        <p:pic>
          <p:nvPicPr>
            <p:cNvPr id="56" name="Grafik 55"/>
            <p:cNvPicPr>
              <a:picLocks noChangeAspect="1"/>
            </p:cNvPicPr>
            <p:nvPr/>
          </p:nvPicPr>
          <p:blipFill rotWithShape="1">
            <a:blip r:embed="rId12" cstate="print">
              <a:duotone>
                <a:prstClr val="black"/>
                <a:srgbClr val="FF9900">
                  <a:tint val="45000"/>
                  <a:satMod val="400000"/>
                </a:srgbClr>
              </a:duotone>
              <a:extLst>
                <a:ext uri="{28A0092B-C50C-407E-A947-70E740481C1C}">
                  <a14:useLocalDpi xmlns:a14="http://schemas.microsoft.com/office/drawing/2010/main" val="0"/>
                </a:ext>
              </a:extLst>
            </a:blip>
            <a:srcRect/>
            <a:stretch/>
          </p:blipFill>
          <p:spPr>
            <a:xfrm>
              <a:off x="3248672" y="4771271"/>
              <a:ext cx="944506" cy="970607"/>
            </a:xfrm>
            <a:prstGeom prst="rect">
              <a:avLst/>
            </a:prstGeom>
          </p:spPr>
        </p:pic>
        <p:pic>
          <p:nvPicPr>
            <p:cNvPr id="57" name="Picture 2" descr="C:\Users\strasser\AppData\Local\Microsoft\Windows\Temporary Internet Files\Content.IE5\107EBPKF\MC900391224[1].wmf"/>
            <p:cNvPicPr>
              <a:picLocks noChangeAspect="1" noChangeArrowheads="1"/>
            </p:cNvPicPr>
            <p:nvPr/>
          </p:nvPicPr>
          <p:blipFill>
            <a:blip r:embed="rId13" cstate="print">
              <a:duotone>
                <a:prstClr val="black"/>
                <a:srgbClr val="FA9C1E">
                  <a:tint val="45000"/>
                  <a:satMod val="400000"/>
                </a:srgbClr>
              </a:duotone>
              <a:extLst>
                <a:ext uri="{28A0092B-C50C-407E-A947-70E740481C1C}">
                  <a14:useLocalDpi xmlns:a14="http://schemas.microsoft.com/office/drawing/2010/main" val="0"/>
                </a:ext>
              </a:extLst>
            </a:blip>
            <a:srcRect t="21786"/>
            <a:stretch>
              <a:fillRect/>
            </a:stretch>
          </p:blipFill>
          <p:spPr bwMode="auto">
            <a:xfrm>
              <a:off x="2502484" y="4058381"/>
              <a:ext cx="1063962" cy="850137"/>
            </a:xfrm>
            <a:prstGeom prst="rect">
              <a:avLst/>
            </a:prstGeom>
            <a:noFill/>
          </p:spPr>
        </p:pic>
        <p:pic>
          <p:nvPicPr>
            <p:cNvPr id="58" name="Picture 600" descr="C:\Users\mewes\AppData\Local\Microsoft\Windows\Temporary Internet Files\Content.IE5\FXOTWD6U\MC900280128[1].wmf"/>
            <p:cNvPicPr>
              <a:picLocks noChangeAspect="1" noChangeArrowheads="1"/>
            </p:cNvPicPr>
            <p:nvPr/>
          </p:nvPicPr>
          <p:blipFill>
            <a:blip r:embed="rId14" cstate="print">
              <a:duotone>
                <a:prstClr val="black"/>
                <a:srgbClr val="FF9900">
                  <a:tint val="45000"/>
                  <a:satMod val="400000"/>
                </a:srgbClr>
              </a:duotone>
              <a:extLst>
                <a:ext uri="{28A0092B-C50C-407E-A947-70E740481C1C}">
                  <a14:useLocalDpi xmlns:a14="http://schemas.microsoft.com/office/drawing/2010/main" val="0"/>
                </a:ext>
              </a:extLst>
            </a:blip>
            <a:srcRect/>
            <a:stretch>
              <a:fillRect/>
            </a:stretch>
          </p:blipFill>
          <p:spPr bwMode="auto">
            <a:xfrm>
              <a:off x="6529206" y="2933431"/>
              <a:ext cx="698602" cy="91257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03" descr="C:\Users\mewes\AppData\Local\Microsoft\Windows\Temporary Internet Files\Content.IE5\MDLI2XOK\MC900319516[1].wmf"/>
            <p:cNvPicPr>
              <a:picLocks noChangeAspect="1" noChangeArrowheads="1"/>
            </p:cNvPicPr>
            <p:nvPr/>
          </p:nvPicPr>
          <p:blipFill>
            <a:blip r:embed="rId15" cstate="print">
              <a:duotone>
                <a:prstClr val="black"/>
                <a:srgbClr val="FF9900">
                  <a:tint val="45000"/>
                  <a:satMod val="400000"/>
                </a:srgbClr>
              </a:duotone>
              <a:extLst>
                <a:ext uri="{28A0092B-C50C-407E-A947-70E740481C1C}">
                  <a14:useLocalDpi xmlns:a14="http://schemas.microsoft.com/office/drawing/2010/main" val="0"/>
                </a:ext>
              </a:extLst>
            </a:blip>
            <a:srcRect/>
            <a:stretch>
              <a:fillRect/>
            </a:stretch>
          </p:blipFill>
          <p:spPr bwMode="auto">
            <a:xfrm>
              <a:off x="4763068" y="3988931"/>
              <a:ext cx="998973" cy="810250"/>
            </a:xfrm>
            <a:prstGeom prst="rect">
              <a:avLst/>
            </a:prstGeom>
            <a:noFill/>
            <a:extLst>
              <a:ext uri="{909E8E84-426E-40DD-AFC4-6F175D3DCCD1}">
                <a14:hiddenFill xmlns:a14="http://schemas.microsoft.com/office/drawing/2010/main">
                  <a:solidFill>
                    <a:srgbClr val="FFFFFF"/>
                  </a:solidFill>
                </a14:hiddenFill>
              </a:ext>
            </a:extLst>
          </p:spPr>
        </p:pic>
        <p:sp>
          <p:nvSpPr>
            <p:cNvPr id="60" name="Textplatzhalter 20"/>
            <p:cNvSpPr>
              <a:spLocks/>
            </p:cNvSpPr>
            <p:nvPr/>
          </p:nvSpPr>
          <p:spPr bwMode="auto">
            <a:xfrm>
              <a:off x="2014538" y="3573463"/>
              <a:ext cx="2033587" cy="431800"/>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55613" eaLnBrk="0" hangingPunct="0">
                <a:defRPr>
                  <a:solidFill>
                    <a:schemeClr val="tx1"/>
                  </a:solidFill>
                  <a:latin typeface="Calibri" pitchFamily="34" charset="0"/>
                  <a:cs typeface="Arial" pitchFamily="34" charset="0"/>
                </a:defRPr>
              </a:lvl1pPr>
              <a:lvl2pPr marL="742950" indent="-285750" defTabSz="455613" eaLnBrk="0" hangingPunct="0">
                <a:defRPr>
                  <a:solidFill>
                    <a:schemeClr val="tx1"/>
                  </a:solidFill>
                  <a:latin typeface="Calibri" pitchFamily="34" charset="0"/>
                  <a:cs typeface="Arial" pitchFamily="34" charset="0"/>
                </a:defRPr>
              </a:lvl2pPr>
              <a:lvl3pPr marL="1143000" indent="-228600" defTabSz="455613" eaLnBrk="0" hangingPunct="0">
                <a:defRPr>
                  <a:solidFill>
                    <a:schemeClr val="tx1"/>
                  </a:solidFill>
                  <a:latin typeface="Calibri" pitchFamily="34" charset="0"/>
                  <a:cs typeface="Arial" pitchFamily="34" charset="0"/>
                </a:defRPr>
              </a:lvl3pPr>
              <a:lvl4pPr marL="1600200" indent="-228600" defTabSz="455613" eaLnBrk="0" hangingPunct="0">
                <a:defRPr>
                  <a:solidFill>
                    <a:schemeClr val="tx1"/>
                  </a:solidFill>
                  <a:latin typeface="Calibri" pitchFamily="34" charset="0"/>
                  <a:cs typeface="Arial" pitchFamily="34" charset="0"/>
                </a:defRPr>
              </a:lvl4pPr>
              <a:lvl5pPr marL="2057400" indent="-228600" defTabSz="455613"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455613" eaLnBrk="1" fontAlgn="auto" latinLnBrk="0" hangingPunct="1">
                <a:lnSpc>
                  <a:spcPct val="100000"/>
                </a:lnSpc>
                <a:spcBef>
                  <a:spcPts val="1050"/>
                </a:spcBef>
                <a:spcAft>
                  <a:spcPts val="263"/>
                </a:spcAft>
                <a:buClr>
                  <a:srgbClr val="9F0014"/>
                </a:buClr>
                <a:buSzPct val="100000"/>
                <a:buFontTx/>
                <a:buNone/>
                <a:tabLst/>
                <a:defRPr/>
              </a:pPr>
              <a:r>
                <a:rPr kumimoji="0" lang="en-US" altLang="de-DE" sz="1800" b="0" i="0" u="none" strike="noStrike" kern="0" cap="none" spc="0" normalizeH="0" baseline="0" noProof="0" dirty="0" smtClean="0">
                  <a:ln>
                    <a:noFill/>
                  </a:ln>
                  <a:solidFill>
                    <a:prstClr val="white"/>
                  </a:solidFill>
                  <a:effectLst/>
                  <a:uLnTx/>
                  <a:uFillTx/>
                  <a:latin typeface="Arial" pitchFamily="34" charset="0"/>
                  <a:cs typeface="Arial" pitchFamily="34" charset="0"/>
                </a:rPr>
                <a:t>Company</a:t>
              </a:r>
              <a:endParaRPr kumimoji="0" lang="en-US" altLang="de-DE" sz="1800" b="0" i="0" u="none" strike="noStrike" kern="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platzhalter 20"/>
            <p:cNvSpPr>
              <a:spLocks/>
            </p:cNvSpPr>
            <p:nvPr/>
          </p:nvSpPr>
          <p:spPr bwMode="auto">
            <a:xfrm>
              <a:off x="6692900" y="3889071"/>
              <a:ext cx="2284412" cy="742950"/>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55613" eaLnBrk="0" hangingPunct="0">
                <a:defRPr>
                  <a:solidFill>
                    <a:schemeClr val="tx1"/>
                  </a:solidFill>
                  <a:latin typeface="Calibri" pitchFamily="34" charset="0"/>
                  <a:cs typeface="Arial" pitchFamily="34" charset="0"/>
                </a:defRPr>
              </a:lvl1pPr>
              <a:lvl2pPr marL="742950" indent="-285750" defTabSz="455613" eaLnBrk="0" hangingPunct="0">
                <a:defRPr>
                  <a:solidFill>
                    <a:schemeClr val="tx1"/>
                  </a:solidFill>
                  <a:latin typeface="Calibri" pitchFamily="34" charset="0"/>
                  <a:cs typeface="Arial" pitchFamily="34" charset="0"/>
                </a:defRPr>
              </a:lvl2pPr>
              <a:lvl3pPr marL="1143000" indent="-228600" defTabSz="455613" eaLnBrk="0" hangingPunct="0">
                <a:defRPr>
                  <a:solidFill>
                    <a:schemeClr val="tx1"/>
                  </a:solidFill>
                  <a:latin typeface="Calibri" pitchFamily="34" charset="0"/>
                  <a:cs typeface="Arial" pitchFamily="34" charset="0"/>
                </a:defRPr>
              </a:lvl3pPr>
              <a:lvl4pPr marL="1600200" indent="-228600" defTabSz="455613" eaLnBrk="0" hangingPunct="0">
                <a:defRPr>
                  <a:solidFill>
                    <a:schemeClr val="tx1"/>
                  </a:solidFill>
                  <a:latin typeface="Calibri" pitchFamily="34" charset="0"/>
                  <a:cs typeface="Arial" pitchFamily="34" charset="0"/>
                </a:defRPr>
              </a:lvl4pPr>
              <a:lvl5pPr marL="2057400" indent="-228600" defTabSz="455613"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455613" eaLnBrk="1" fontAlgn="auto" latinLnBrk="0" hangingPunct="1">
                <a:lnSpc>
                  <a:spcPct val="100000"/>
                </a:lnSpc>
                <a:spcBef>
                  <a:spcPts val="1050"/>
                </a:spcBef>
                <a:spcAft>
                  <a:spcPts val="263"/>
                </a:spcAft>
                <a:buClr>
                  <a:srgbClr val="9F0014"/>
                </a:buClr>
                <a:buSzPct val="100000"/>
                <a:buFontTx/>
                <a:buNone/>
                <a:tabLst/>
                <a:defRPr/>
              </a:pPr>
              <a:r>
                <a:rPr kumimoji="0" lang="en-US" altLang="de-DE" sz="1800" b="0" i="0" u="none" strike="noStrike" kern="0" cap="none" spc="0" normalizeH="0" baseline="0" noProof="0" dirty="0">
                  <a:ln>
                    <a:noFill/>
                  </a:ln>
                  <a:solidFill>
                    <a:prstClr val="white"/>
                  </a:solidFill>
                  <a:effectLst/>
                  <a:uLnTx/>
                  <a:uFillTx/>
                  <a:latin typeface="Arial" pitchFamily="34" charset="0"/>
                  <a:cs typeface="Arial" pitchFamily="34" charset="0"/>
                </a:rPr>
                <a:t>Other systems &amp; stakeholders</a:t>
              </a:r>
            </a:p>
          </p:txBody>
        </p:sp>
        <p:pic>
          <p:nvPicPr>
            <p:cNvPr id="62" name="Picture 8" descr="C:\Users\strasser\AppData\Local\Microsoft\Windows\Temporary Internet Files\Content.IE5\55ZBTL3V\MC900280809[1].wmf"/>
            <p:cNvPicPr>
              <a:picLocks noChangeAspect="1" noChangeArrowheads="1"/>
            </p:cNvPicPr>
            <p:nvPr/>
          </p:nvPicPr>
          <p:blipFill>
            <a:blip r:embed="rId16" cstate="print">
              <a:duotone>
                <a:prstClr val="black"/>
                <a:srgbClr val="FF9900">
                  <a:tint val="45000"/>
                  <a:satMod val="400000"/>
                </a:srgbClr>
              </a:duotone>
              <a:extLst>
                <a:ext uri="{28A0092B-C50C-407E-A947-70E740481C1C}">
                  <a14:useLocalDpi xmlns:a14="http://schemas.microsoft.com/office/drawing/2010/main" val="0"/>
                </a:ext>
              </a:extLst>
            </a:blip>
            <a:srcRect/>
            <a:stretch>
              <a:fillRect/>
            </a:stretch>
          </p:blipFill>
          <p:spPr bwMode="auto">
            <a:xfrm>
              <a:off x="6503810" y="4586247"/>
              <a:ext cx="1229666" cy="902847"/>
            </a:xfrm>
            <a:prstGeom prst="rect">
              <a:avLst/>
            </a:prstGeom>
            <a:noFill/>
          </p:spPr>
        </p:pic>
      </p:gr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39884594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6"/>
          <p:cNvSpPr txBox="1">
            <a:spLocks/>
          </p:cNvSpPr>
          <p:nvPr/>
        </p:nvSpPr>
        <p:spPr bwMode="auto">
          <a:xfrm>
            <a:off x="684000" y="1058050"/>
            <a:ext cx="7776000" cy="8918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chemeClr val="accent2"/>
                </a:solidFill>
              </a:rPr>
              <a:t>IV. </a:t>
            </a:r>
            <a:r>
              <a:rPr lang="en-US" b="0" kern="0" dirty="0">
                <a:solidFill>
                  <a:srgbClr val="6E6452"/>
                </a:solidFill>
              </a:rPr>
              <a:t>Climate change impacts on  businesses </a:t>
            </a:r>
            <a:r>
              <a:rPr lang="en-US" b="0" kern="0" dirty="0" smtClean="0"/>
              <a:t/>
            </a:r>
            <a:br>
              <a:rPr lang="en-US" b="0" kern="0" dirty="0" smtClean="0"/>
            </a:br>
            <a:r>
              <a:rPr lang="en-GB" sz="2000" b="0" kern="0" dirty="0" smtClean="0"/>
              <a:t>– </a:t>
            </a:r>
            <a:r>
              <a:rPr lang="en-US" sz="2000" b="0" kern="0" dirty="0"/>
              <a:t>Examples of direct and indirect </a:t>
            </a:r>
            <a:r>
              <a:rPr lang="en-US" sz="2000" b="0" kern="0" dirty="0" smtClean="0"/>
              <a:t>effects on </a:t>
            </a:r>
            <a:r>
              <a:rPr lang="en-US" sz="2000" b="0" kern="0" dirty="0"/>
              <a:t>business</a:t>
            </a:r>
            <a:endParaRPr lang="en-GB" sz="2000" b="0" kern="0" dirty="0"/>
          </a:p>
        </p:txBody>
      </p:sp>
      <p:sp>
        <p:nvSpPr>
          <p:cNvPr id="14" name="Textfeld 16"/>
          <p:cNvSpPr txBox="1">
            <a:spLocks noChangeArrowheads="1"/>
          </p:cNvSpPr>
          <p:nvPr/>
        </p:nvSpPr>
        <p:spPr bwMode="auto">
          <a:xfrm>
            <a:off x="502443" y="2120445"/>
            <a:ext cx="3887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GB" altLang="de-DE" sz="2000" dirty="0">
                <a:solidFill>
                  <a:schemeClr val="accent2"/>
                </a:solidFill>
                <a:latin typeface="Arial" pitchFamily="34" charset="0"/>
              </a:rPr>
              <a:t>Direct </a:t>
            </a:r>
            <a:r>
              <a:rPr lang="en-GB" altLang="de-DE" sz="2000" dirty="0" smtClean="0">
                <a:solidFill>
                  <a:schemeClr val="accent2"/>
                </a:solidFill>
                <a:latin typeface="Arial" pitchFamily="34" charset="0"/>
              </a:rPr>
              <a:t>effects</a:t>
            </a:r>
            <a:endParaRPr lang="en-GB" altLang="de-DE" sz="2000" dirty="0">
              <a:solidFill>
                <a:schemeClr val="accent2"/>
              </a:solidFill>
              <a:latin typeface="Arial" pitchFamily="34" charset="0"/>
            </a:endParaRPr>
          </a:p>
          <a:p>
            <a:pPr algn="ctr" eaLnBrk="1" hangingPunct="1"/>
            <a:r>
              <a:rPr lang="en-US" altLang="de-DE" sz="1400" kern="0" dirty="0">
                <a:solidFill>
                  <a:schemeClr val="tx2"/>
                </a:solidFill>
                <a:latin typeface="+mj-lt"/>
                <a:ea typeface="+mj-ea"/>
                <a:cs typeface="+mj-cs"/>
              </a:rPr>
              <a:t>damage buildings and plant processes straightaway</a:t>
            </a:r>
          </a:p>
        </p:txBody>
      </p:sp>
      <p:sp>
        <p:nvSpPr>
          <p:cNvPr id="15" name="Textfeld 17"/>
          <p:cNvSpPr txBox="1">
            <a:spLocks noChangeArrowheads="1"/>
          </p:cNvSpPr>
          <p:nvPr/>
        </p:nvSpPr>
        <p:spPr bwMode="auto">
          <a:xfrm>
            <a:off x="4823618" y="2106157"/>
            <a:ext cx="39624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GB" altLang="de-DE" sz="2000" dirty="0">
                <a:solidFill>
                  <a:schemeClr val="accent2"/>
                </a:solidFill>
                <a:latin typeface="Arial" pitchFamily="34" charset="0"/>
              </a:rPr>
              <a:t>Indirect </a:t>
            </a:r>
            <a:r>
              <a:rPr lang="en-GB" altLang="de-DE" sz="2000" dirty="0" smtClean="0">
                <a:solidFill>
                  <a:schemeClr val="accent2"/>
                </a:solidFill>
                <a:latin typeface="Arial" pitchFamily="34" charset="0"/>
              </a:rPr>
              <a:t>effects</a:t>
            </a:r>
            <a:r>
              <a:rPr lang="en-GB" altLang="de-DE" sz="2000" dirty="0">
                <a:solidFill>
                  <a:srgbClr val="9B1414"/>
                </a:solidFill>
                <a:latin typeface="Arial" pitchFamily="34" charset="0"/>
              </a:rPr>
              <a:t/>
            </a:r>
            <a:br>
              <a:rPr lang="en-GB" altLang="de-DE" sz="2000" dirty="0">
                <a:solidFill>
                  <a:srgbClr val="9B1414"/>
                </a:solidFill>
                <a:latin typeface="Arial" pitchFamily="34" charset="0"/>
              </a:rPr>
            </a:br>
            <a:r>
              <a:rPr lang="en-US" altLang="de-DE" sz="1400" kern="0" dirty="0">
                <a:solidFill>
                  <a:schemeClr val="tx2"/>
                </a:solidFill>
                <a:latin typeface="+mj-lt"/>
                <a:ea typeface="+mj-ea"/>
                <a:cs typeface="+mj-cs"/>
              </a:rPr>
              <a:t>affect a company by way of an impact on another system outside of the company’s control</a:t>
            </a:r>
            <a:r>
              <a:rPr lang="en-GB" altLang="de-DE" sz="1400" kern="0" dirty="0">
                <a:solidFill>
                  <a:schemeClr val="tx2"/>
                </a:solidFill>
                <a:latin typeface="+mj-lt"/>
                <a:ea typeface="+mj-ea"/>
                <a:cs typeface="+mj-cs"/>
              </a:rPr>
              <a:t> </a:t>
            </a:r>
            <a:endParaRPr lang="en-GB" altLang="de-DE" sz="1600" kern="0" dirty="0">
              <a:solidFill>
                <a:schemeClr val="tx2"/>
              </a:solidFill>
              <a:latin typeface="+mj-lt"/>
              <a:ea typeface="+mj-ea"/>
              <a:cs typeface="+mj-cs"/>
            </a:endParaRPr>
          </a:p>
        </p:txBody>
      </p:sp>
      <p:sp>
        <p:nvSpPr>
          <p:cNvPr id="16" name="Abgerundetes Rechteck 15"/>
          <p:cNvSpPr/>
          <p:nvPr/>
        </p:nvSpPr>
        <p:spPr>
          <a:xfrm>
            <a:off x="4825206" y="3377745"/>
            <a:ext cx="3960812" cy="3010216"/>
          </a:xfrm>
          <a:prstGeom prst="roundRect">
            <a:avLst/>
          </a:prstGeom>
          <a:noFill/>
          <a:ln w="28575" cap="flat" cmpd="sng" algn="ctr">
            <a:solidFill>
              <a:schemeClr val="accent2"/>
            </a:solidFill>
            <a:prstDash val="solid"/>
          </a:ln>
          <a:effectLst/>
        </p:spPr>
        <p:txBody>
          <a:bodyPr lIns="216000" tIns="234000" rIns="216000" bIns="234000" anchor="ctr"/>
          <a:lstStyle/>
          <a:p>
            <a:pPr algn="ctr" eaLnBrk="1" fontAlgn="auto" hangingPunct="1">
              <a:spcBef>
                <a:spcPts val="0"/>
              </a:spcBef>
              <a:spcAft>
                <a:spcPts val="0"/>
              </a:spcAft>
            </a:pPr>
            <a:endParaRPr lang="de-DE" sz="1400" b="0" kern="0">
              <a:solidFill>
                <a:prstClr val="white"/>
              </a:solidFill>
              <a:latin typeface="Calibri"/>
              <a:cs typeface="Arial" pitchFamily="34" charset="0"/>
            </a:endParaRPr>
          </a:p>
        </p:txBody>
      </p:sp>
      <p:sp>
        <p:nvSpPr>
          <p:cNvPr id="17" name="Abgerundetes Rechteck 16"/>
          <p:cNvSpPr/>
          <p:nvPr/>
        </p:nvSpPr>
        <p:spPr>
          <a:xfrm>
            <a:off x="4823618" y="2087107"/>
            <a:ext cx="3962400" cy="1190625"/>
          </a:xfrm>
          <a:prstGeom prst="roundRect">
            <a:avLst/>
          </a:prstGeom>
          <a:noFill/>
          <a:ln w="28575" cap="flat" cmpd="sng" algn="ctr">
            <a:solidFill>
              <a:schemeClr val="accent2"/>
            </a:solidFill>
            <a:prstDash val="solid"/>
          </a:ln>
          <a:effectLst/>
        </p:spPr>
        <p:txBody>
          <a:bodyPr lIns="216000" tIns="234000" rIns="216000" bIns="234000" anchor="ctr"/>
          <a:lstStyle/>
          <a:p>
            <a:pPr algn="ctr" eaLnBrk="1" fontAlgn="auto" hangingPunct="1">
              <a:spcBef>
                <a:spcPts val="0"/>
              </a:spcBef>
              <a:spcAft>
                <a:spcPts val="0"/>
              </a:spcAft>
            </a:pPr>
            <a:endParaRPr lang="de-DE" sz="1400" b="0" kern="0">
              <a:solidFill>
                <a:prstClr val="white"/>
              </a:solidFill>
              <a:latin typeface="Calibri"/>
              <a:cs typeface="Arial" pitchFamily="34" charset="0"/>
            </a:endParaRPr>
          </a:p>
        </p:txBody>
      </p:sp>
      <p:sp>
        <p:nvSpPr>
          <p:cNvPr id="18" name="Abgerundetes Rechteck 17"/>
          <p:cNvSpPr/>
          <p:nvPr/>
        </p:nvSpPr>
        <p:spPr>
          <a:xfrm>
            <a:off x="504031" y="3382507"/>
            <a:ext cx="3886200" cy="3005454"/>
          </a:xfrm>
          <a:prstGeom prst="roundRect">
            <a:avLst/>
          </a:prstGeom>
          <a:noFill/>
          <a:ln w="28575" cap="flat" cmpd="sng" algn="ctr">
            <a:solidFill>
              <a:schemeClr val="accent2"/>
            </a:solidFill>
            <a:prstDash val="solid"/>
          </a:ln>
          <a:effectLst/>
        </p:spPr>
        <p:txBody>
          <a:bodyPr lIns="216000" tIns="234000" rIns="216000" bIns="234000" anchor="ctr"/>
          <a:lstStyle/>
          <a:p>
            <a:pPr algn="ctr" eaLnBrk="1" fontAlgn="auto" hangingPunct="1">
              <a:spcBef>
                <a:spcPts val="0"/>
              </a:spcBef>
              <a:spcAft>
                <a:spcPts val="0"/>
              </a:spcAft>
            </a:pPr>
            <a:endParaRPr lang="de-DE" sz="1400" b="0" kern="0">
              <a:solidFill>
                <a:prstClr val="white"/>
              </a:solidFill>
              <a:latin typeface="Calibri"/>
              <a:cs typeface="Arial" pitchFamily="34" charset="0"/>
            </a:endParaRPr>
          </a:p>
        </p:txBody>
      </p:sp>
      <p:sp>
        <p:nvSpPr>
          <p:cNvPr id="19" name="Abgerundetes Rechteck 18"/>
          <p:cNvSpPr/>
          <p:nvPr/>
        </p:nvSpPr>
        <p:spPr>
          <a:xfrm>
            <a:off x="502443" y="2091870"/>
            <a:ext cx="3887788" cy="1190625"/>
          </a:xfrm>
          <a:prstGeom prst="roundRect">
            <a:avLst/>
          </a:prstGeom>
          <a:noFill/>
          <a:ln w="28575" cap="flat" cmpd="sng" algn="ctr">
            <a:solidFill>
              <a:schemeClr val="accent2"/>
            </a:solidFill>
            <a:prstDash val="solid"/>
          </a:ln>
          <a:effectLst/>
        </p:spPr>
        <p:txBody>
          <a:bodyPr lIns="216000" tIns="234000" rIns="216000" bIns="234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20" name="Inhaltsplatzhalter 2"/>
          <p:cNvSpPr txBox="1">
            <a:spLocks/>
          </p:cNvSpPr>
          <p:nvPr/>
        </p:nvSpPr>
        <p:spPr bwMode="auto">
          <a:xfrm>
            <a:off x="862806" y="3444496"/>
            <a:ext cx="32400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5613" eaLnBrk="0" hangingPunct="0">
              <a:defRPr>
                <a:solidFill>
                  <a:schemeClr val="tx1"/>
                </a:solidFill>
                <a:latin typeface="Calibri" pitchFamily="34" charset="0"/>
                <a:cs typeface="Arial" pitchFamily="34" charset="0"/>
              </a:defRPr>
            </a:lvl1pPr>
            <a:lvl2pPr marL="361950" indent="-285750" defTabSz="455613" eaLnBrk="0" hangingPunct="0">
              <a:defRPr>
                <a:solidFill>
                  <a:schemeClr val="tx1"/>
                </a:solidFill>
                <a:latin typeface="Calibri" pitchFamily="34" charset="0"/>
                <a:cs typeface="Arial" pitchFamily="34" charset="0"/>
              </a:defRPr>
            </a:lvl2pPr>
            <a:lvl3pPr marL="1143000" indent="-228600" defTabSz="455613" eaLnBrk="0" hangingPunct="0">
              <a:defRPr>
                <a:solidFill>
                  <a:schemeClr val="tx1"/>
                </a:solidFill>
                <a:latin typeface="Calibri" pitchFamily="34" charset="0"/>
                <a:cs typeface="Arial" pitchFamily="34" charset="0"/>
              </a:defRPr>
            </a:lvl3pPr>
            <a:lvl4pPr marL="1600200" indent="-228600" defTabSz="455613" eaLnBrk="0" hangingPunct="0">
              <a:defRPr>
                <a:solidFill>
                  <a:schemeClr val="tx1"/>
                </a:solidFill>
                <a:latin typeface="Calibri" pitchFamily="34" charset="0"/>
                <a:cs typeface="Arial" pitchFamily="34" charset="0"/>
              </a:defRPr>
            </a:lvl4pPr>
            <a:lvl5pPr marL="2057400" indent="-228600" defTabSz="455613"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lvl="1" eaLnBrk="1" hangingPunct="1">
              <a:spcBef>
                <a:spcPts val="600"/>
              </a:spcBef>
              <a:spcAft>
                <a:spcPts val="600"/>
              </a:spcAft>
              <a:buClr>
                <a:schemeClr val="accent2"/>
              </a:buClr>
              <a:buFont typeface="Arial" pitchFamily="34" charset="0"/>
              <a:buChar char="•"/>
            </a:pPr>
            <a:r>
              <a:rPr lang="en-US" altLang="de-DE" sz="1600" b="0" kern="0" dirty="0">
                <a:solidFill>
                  <a:schemeClr val="tx2"/>
                </a:solidFill>
                <a:latin typeface="+mj-lt"/>
                <a:ea typeface="+mj-ea"/>
                <a:cs typeface="+mj-cs"/>
              </a:rPr>
              <a:t>Rooftops are damaged during heavy storms</a:t>
            </a:r>
          </a:p>
          <a:p>
            <a:pPr lvl="1" eaLnBrk="1" hangingPunct="1">
              <a:spcBef>
                <a:spcPts val="600"/>
              </a:spcBef>
              <a:spcAft>
                <a:spcPts val="600"/>
              </a:spcAft>
              <a:buClr>
                <a:schemeClr val="accent2"/>
              </a:buClr>
              <a:buFont typeface="Arial" pitchFamily="34" charset="0"/>
              <a:buChar char="•"/>
            </a:pPr>
            <a:r>
              <a:rPr lang="en-US" altLang="de-DE" sz="1600" b="0" kern="0" dirty="0">
                <a:solidFill>
                  <a:schemeClr val="tx2"/>
                </a:solidFill>
                <a:latin typeface="+mj-lt"/>
                <a:ea typeface="+mj-ea"/>
                <a:cs typeface="+mj-cs"/>
              </a:rPr>
              <a:t>Raw materials in stock become spoiled by fungi after heavy rains</a:t>
            </a:r>
          </a:p>
          <a:p>
            <a:pPr lvl="1" eaLnBrk="1" hangingPunct="1">
              <a:spcBef>
                <a:spcPts val="600"/>
              </a:spcBef>
              <a:spcAft>
                <a:spcPts val="600"/>
              </a:spcAft>
              <a:buClr>
                <a:schemeClr val="accent2"/>
              </a:buClr>
              <a:buFont typeface="Arial" pitchFamily="34" charset="0"/>
              <a:buChar char="•"/>
            </a:pPr>
            <a:r>
              <a:rPr lang="en-US" altLang="de-DE" sz="1600" b="0" kern="0" dirty="0">
                <a:solidFill>
                  <a:schemeClr val="tx2"/>
                </a:solidFill>
                <a:latin typeface="+mj-lt"/>
                <a:ea typeface="+mj-ea"/>
                <a:cs typeface="+mj-cs"/>
              </a:rPr>
              <a:t>Machinery overheats during periods of extreme heat</a:t>
            </a:r>
          </a:p>
          <a:p>
            <a:pPr lvl="1" eaLnBrk="1" hangingPunct="1">
              <a:spcBef>
                <a:spcPts val="600"/>
              </a:spcBef>
              <a:spcAft>
                <a:spcPts val="600"/>
              </a:spcAft>
              <a:buClr>
                <a:schemeClr val="accent2"/>
              </a:buClr>
              <a:buFont typeface="Arial" pitchFamily="34" charset="0"/>
              <a:buChar char="•"/>
            </a:pPr>
            <a:r>
              <a:rPr lang="en-US" altLang="de-DE" sz="1600" b="0" kern="0" dirty="0">
                <a:solidFill>
                  <a:schemeClr val="tx2"/>
                </a:solidFill>
                <a:latin typeface="+mj-lt"/>
                <a:ea typeface="+mj-ea"/>
                <a:cs typeface="+mj-cs"/>
              </a:rPr>
              <a:t>Workers’ health deteriorates during heat waves</a:t>
            </a:r>
          </a:p>
        </p:txBody>
      </p:sp>
      <p:sp>
        <p:nvSpPr>
          <p:cNvPr id="21" name="Inhaltsplatzhalter 2"/>
          <p:cNvSpPr txBox="1">
            <a:spLocks/>
          </p:cNvSpPr>
          <p:nvPr/>
        </p:nvSpPr>
        <p:spPr bwMode="auto">
          <a:xfrm>
            <a:off x="5112543" y="3444496"/>
            <a:ext cx="3311525" cy="298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5613" eaLnBrk="0" hangingPunct="0">
              <a:defRPr>
                <a:solidFill>
                  <a:schemeClr val="tx1"/>
                </a:solidFill>
                <a:latin typeface="Calibri" pitchFamily="34" charset="0"/>
                <a:cs typeface="Arial" pitchFamily="34" charset="0"/>
              </a:defRPr>
            </a:lvl1pPr>
            <a:lvl2pPr marL="361950" indent="-285750" defTabSz="455613" eaLnBrk="0" hangingPunct="0">
              <a:defRPr>
                <a:solidFill>
                  <a:schemeClr val="tx1"/>
                </a:solidFill>
                <a:latin typeface="Calibri" pitchFamily="34" charset="0"/>
                <a:cs typeface="Arial" pitchFamily="34" charset="0"/>
              </a:defRPr>
            </a:lvl2pPr>
            <a:lvl3pPr marL="1143000" indent="-228600" defTabSz="455613" eaLnBrk="0" hangingPunct="0">
              <a:defRPr>
                <a:solidFill>
                  <a:schemeClr val="tx1"/>
                </a:solidFill>
                <a:latin typeface="Calibri" pitchFamily="34" charset="0"/>
                <a:cs typeface="Arial" pitchFamily="34" charset="0"/>
              </a:defRPr>
            </a:lvl3pPr>
            <a:lvl4pPr marL="1600200" indent="-228600" defTabSz="455613" eaLnBrk="0" hangingPunct="0">
              <a:defRPr>
                <a:solidFill>
                  <a:schemeClr val="tx1"/>
                </a:solidFill>
                <a:latin typeface="Calibri" pitchFamily="34" charset="0"/>
                <a:cs typeface="Arial" pitchFamily="34" charset="0"/>
              </a:defRPr>
            </a:lvl4pPr>
            <a:lvl5pPr marL="2057400" indent="-228600" defTabSz="455613"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lvl="1" eaLnBrk="1" hangingPunct="1">
              <a:spcBef>
                <a:spcPts val="600"/>
              </a:spcBef>
              <a:spcAft>
                <a:spcPts val="600"/>
              </a:spcAft>
              <a:buClr>
                <a:schemeClr val="accent2"/>
              </a:buClr>
              <a:buFont typeface="Arial" pitchFamily="34" charset="0"/>
              <a:buChar char="•"/>
            </a:pPr>
            <a:r>
              <a:rPr lang="en-US" altLang="de-DE" sz="1600" b="0" kern="0" dirty="0">
                <a:solidFill>
                  <a:schemeClr val="tx2"/>
                </a:solidFill>
                <a:latin typeface="+mj-lt"/>
                <a:ea typeface="+mj-ea"/>
                <a:cs typeface="+mj-cs"/>
              </a:rPr>
              <a:t>Reduced availability of energy / water from the grid</a:t>
            </a:r>
          </a:p>
          <a:p>
            <a:pPr lvl="1" eaLnBrk="1" hangingPunct="1">
              <a:spcBef>
                <a:spcPts val="600"/>
              </a:spcBef>
              <a:spcAft>
                <a:spcPts val="600"/>
              </a:spcAft>
              <a:buClr>
                <a:schemeClr val="accent2"/>
              </a:buClr>
              <a:buFont typeface="Arial" pitchFamily="34" charset="0"/>
              <a:buChar char="•"/>
            </a:pPr>
            <a:r>
              <a:rPr lang="en-US" altLang="de-DE" sz="1600" b="0" kern="0" dirty="0">
                <a:solidFill>
                  <a:schemeClr val="tx2"/>
                </a:solidFill>
                <a:latin typeface="+mj-lt"/>
                <a:ea typeface="+mj-ea"/>
                <a:cs typeface="+mj-cs"/>
              </a:rPr>
              <a:t>Delayed deliveries from suppliers whose premises had been flooded</a:t>
            </a:r>
          </a:p>
          <a:p>
            <a:pPr lvl="1" eaLnBrk="1" hangingPunct="1">
              <a:spcBef>
                <a:spcPts val="600"/>
              </a:spcBef>
              <a:spcAft>
                <a:spcPts val="600"/>
              </a:spcAft>
              <a:buClr>
                <a:schemeClr val="accent2"/>
              </a:buClr>
              <a:buFont typeface="Arial" pitchFamily="34" charset="0"/>
              <a:buChar char="•"/>
            </a:pPr>
            <a:r>
              <a:rPr lang="en-US" altLang="de-DE" sz="1600" b="0" kern="0" dirty="0">
                <a:solidFill>
                  <a:schemeClr val="tx2"/>
                </a:solidFill>
                <a:latin typeface="+mj-lt"/>
                <a:ea typeface="+mj-ea"/>
                <a:cs typeface="+mj-cs"/>
              </a:rPr>
              <a:t>Stricter regulation concerning energy efficiency and water use</a:t>
            </a:r>
          </a:p>
          <a:p>
            <a:pPr lvl="1" eaLnBrk="1" hangingPunct="1">
              <a:spcBef>
                <a:spcPts val="600"/>
              </a:spcBef>
              <a:spcAft>
                <a:spcPts val="600"/>
              </a:spcAft>
              <a:buClr>
                <a:schemeClr val="accent2"/>
              </a:buClr>
              <a:buFont typeface="Arial" pitchFamily="34" charset="0"/>
              <a:buChar char="•"/>
            </a:pPr>
            <a:r>
              <a:rPr lang="en-US" altLang="de-DE" sz="1600" b="0" kern="0" dirty="0">
                <a:solidFill>
                  <a:schemeClr val="tx2"/>
                </a:solidFill>
                <a:latin typeface="+mj-lt"/>
                <a:ea typeface="+mj-ea"/>
                <a:cs typeface="+mj-cs"/>
              </a:rPr>
              <a:t>Reduced demand for specific products due to changed weather conditions</a:t>
            </a:r>
            <a:endParaRPr lang="de-DE" altLang="de-DE" sz="1600" b="0" kern="0" dirty="0">
              <a:solidFill>
                <a:schemeClr val="tx2"/>
              </a:solidFill>
              <a:latin typeface="+mj-lt"/>
              <a:ea typeface="+mj-ea"/>
              <a:cs typeface="+mj-cs"/>
            </a:endParaRPr>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73414838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6"/>
          <p:cNvSpPr txBox="1">
            <a:spLocks/>
          </p:cNvSpPr>
          <p:nvPr/>
        </p:nvSpPr>
        <p:spPr bwMode="auto">
          <a:xfrm>
            <a:off x="684000" y="1058050"/>
            <a:ext cx="7776000" cy="8918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chemeClr val="accent2"/>
                </a:solidFill>
              </a:rPr>
              <a:t>IV. </a:t>
            </a:r>
            <a:r>
              <a:rPr lang="en-US" b="0" kern="0" dirty="0"/>
              <a:t>Climate change impacts on  businesses </a:t>
            </a:r>
            <a:r>
              <a:rPr lang="en-US" b="0" kern="0" dirty="0" smtClean="0"/>
              <a:t/>
            </a:r>
            <a:br>
              <a:rPr lang="en-US" b="0" kern="0" dirty="0" smtClean="0"/>
            </a:br>
            <a:r>
              <a:rPr lang="en-GB" sz="2000" b="0" kern="0" dirty="0" smtClean="0"/>
              <a:t>– </a:t>
            </a:r>
            <a:r>
              <a:rPr lang="en-US" sz="2000" b="0" kern="0" dirty="0"/>
              <a:t>Businesses have seven impact areas </a:t>
            </a:r>
            <a:r>
              <a:rPr lang="en-US" sz="2000" b="0" kern="0" dirty="0" smtClean="0"/>
              <a:t>of </a:t>
            </a:r>
            <a:r>
              <a:rPr lang="en-US" sz="2000" b="0" kern="0" dirty="0"/>
              <a:t>climate change</a:t>
            </a:r>
            <a:endParaRPr lang="en-GB" sz="1800" b="0" kern="0" dirty="0"/>
          </a:p>
        </p:txBody>
      </p:sp>
      <p:graphicFrame>
        <p:nvGraphicFramePr>
          <p:cNvPr id="13" name="Tabelle 12"/>
          <p:cNvGraphicFramePr>
            <a:graphicFrameLocks noGrp="1"/>
          </p:cNvGraphicFramePr>
          <p:nvPr>
            <p:extLst>
              <p:ext uri="{D42A27DB-BD31-4B8C-83A1-F6EECF244321}">
                <p14:modId xmlns:p14="http://schemas.microsoft.com/office/powerpoint/2010/main" val="2659333547"/>
              </p:ext>
            </p:extLst>
          </p:nvPr>
        </p:nvGraphicFramePr>
        <p:xfrm>
          <a:off x="2254468" y="1903415"/>
          <a:ext cx="4765627" cy="4398184"/>
        </p:xfrm>
        <a:graphic>
          <a:graphicData uri="http://schemas.openxmlformats.org/drawingml/2006/table">
            <a:tbl>
              <a:tblPr/>
              <a:tblGrid>
                <a:gridCol w="1519360"/>
                <a:gridCol w="3246267"/>
              </a:tblGrid>
              <a:tr h="628312">
                <a:tc rowSpan="3">
                  <a:txBody>
                    <a:bodyPr/>
                    <a:lstStyle/>
                    <a:p>
                      <a:pPr algn="ctr" fontAlgn="b"/>
                      <a:r>
                        <a:rPr lang="en-GB" sz="1500" b="1" kern="0" noProof="0" dirty="0" smtClean="0">
                          <a:solidFill>
                            <a:schemeClr val="bg1"/>
                          </a:solidFill>
                          <a:latin typeface="+mj-lt"/>
                          <a:ea typeface="+mj-ea"/>
                          <a:cs typeface="+mj-cs"/>
                        </a:rPr>
                        <a:t>Infrastructure and processes</a:t>
                      </a:r>
                      <a:endParaRPr lang="en-GB" sz="1500" b="1" kern="0" noProof="0" dirty="0">
                        <a:solidFill>
                          <a:schemeClr val="bg1"/>
                        </a:solidFill>
                        <a:latin typeface="+mj-lt"/>
                        <a:ea typeface="+mj-ea"/>
                        <a:cs typeface="+mj-cs"/>
                      </a:endParaRPr>
                    </a:p>
                  </a:txBody>
                  <a:tcPr marL="0" marR="0" marT="0" marB="0" vert="vert27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n-GB" sz="1800" b="1" kern="0" noProof="0" dirty="0" smtClean="0">
                          <a:solidFill>
                            <a:schemeClr val="tx2"/>
                          </a:solidFill>
                          <a:latin typeface="+mj-lt"/>
                          <a:ea typeface="+mj-ea"/>
                          <a:cs typeface="+mj-cs"/>
                        </a:rPr>
                        <a:t>Building / Location</a:t>
                      </a:r>
                      <a:endParaRPr lang="en-GB" sz="1800" b="1" kern="0" noProof="0" dirty="0">
                        <a:solidFill>
                          <a:schemeClr val="tx2"/>
                        </a:solidFill>
                        <a:latin typeface="+mj-lt"/>
                        <a:ea typeface="+mj-ea"/>
                        <a:cs typeface="+mj-cs"/>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28312">
                <a:tc vMerge="1">
                  <a:txBody>
                    <a:bodyPr/>
                    <a:lstStyle/>
                    <a:p>
                      <a:pPr algn="ctr" fontAlgn="b"/>
                      <a:endParaRPr lang="de-DE" sz="1600" b="0" i="0" u="none" strike="noStrike" dirty="0">
                        <a:latin typeface="Arial"/>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kern="0" noProof="0" dirty="0" smtClean="0">
                          <a:solidFill>
                            <a:schemeClr val="tx2"/>
                          </a:solidFill>
                          <a:latin typeface="+mj-lt"/>
                          <a:ea typeface="+mj-ea"/>
                          <a:cs typeface="+mj-cs"/>
                        </a:rPr>
                        <a:t>Processes</a:t>
                      </a:r>
                      <a:endParaRPr lang="en-GB" sz="1800" b="1" kern="0" noProof="0" dirty="0">
                        <a:solidFill>
                          <a:schemeClr val="tx2"/>
                        </a:solidFill>
                        <a:latin typeface="+mj-lt"/>
                        <a:ea typeface="+mj-ea"/>
                        <a:cs typeface="+mj-cs"/>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28312">
                <a:tc vMerge="1">
                  <a:txBody>
                    <a:bodyPr/>
                    <a:lstStyle/>
                    <a:p>
                      <a:pPr algn="ctr" fontAlgn="b"/>
                      <a:endParaRPr lang="de-DE" sz="1600" b="0" i="0" u="none" strike="noStrike" dirty="0">
                        <a:latin typeface="Arial"/>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kern="0" noProof="0" dirty="0" smtClean="0">
                          <a:solidFill>
                            <a:schemeClr val="tx2"/>
                          </a:solidFill>
                          <a:latin typeface="+mj-lt"/>
                          <a:ea typeface="+mj-ea"/>
                          <a:cs typeface="+mj-cs"/>
                        </a:rPr>
                        <a:t>Logistic and stock</a:t>
                      </a:r>
                      <a:endParaRPr lang="en-GB" sz="1800" b="1" kern="0" noProof="0" dirty="0">
                        <a:solidFill>
                          <a:schemeClr val="tx2"/>
                        </a:solidFill>
                        <a:latin typeface="+mj-lt"/>
                        <a:ea typeface="+mj-ea"/>
                        <a:cs typeface="+mj-cs"/>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28312">
                <a:tc rowSpan="2">
                  <a:txBody>
                    <a:bodyPr/>
                    <a:lstStyle/>
                    <a:p>
                      <a:pPr algn="ctr" fontAlgn="b"/>
                      <a:r>
                        <a:rPr lang="en-GB" sz="1500" b="1" kern="0" noProof="0" dirty="0" smtClean="0">
                          <a:solidFill>
                            <a:schemeClr val="bg1"/>
                          </a:solidFill>
                          <a:latin typeface="+mj-lt"/>
                          <a:ea typeface="+mj-ea"/>
                          <a:cs typeface="+mj-cs"/>
                        </a:rPr>
                        <a:t>Stakeholders</a:t>
                      </a:r>
                      <a:endParaRPr lang="en-GB" sz="1500" b="1" kern="0" noProof="0" dirty="0">
                        <a:solidFill>
                          <a:schemeClr val="bg1"/>
                        </a:solidFill>
                        <a:latin typeface="+mj-lt"/>
                        <a:ea typeface="+mj-ea"/>
                        <a:cs typeface="+mj-cs"/>
                      </a:endParaRPr>
                    </a:p>
                  </a:txBody>
                  <a:tcPr marL="0" marR="0" marT="0" marB="0" vert="vert27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n-GB" sz="1800" b="1" kern="0" noProof="0" dirty="0" smtClean="0">
                          <a:solidFill>
                            <a:schemeClr val="tx2"/>
                          </a:solidFill>
                          <a:latin typeface="+mj-lt"/>
                          <a:ea typeface="+mj-ea"/>
                          <a:cs typeface="+mj-cs"/>
                        </a:rPr>
                        <a:t>Employees and community </a:t>
                      </a:r>
                      <a:endParaRPr lang="en-GB" sz="1800" b="1" kern="0" noProof="0" dirty="0">
                        <a:solidFill>
                          <a:schemeClr val="tx2"/>
                        </a:solidFill>
                        <a:latin typeface="+mj-lt"/>
                        <a:ea typeface="+mj-ea"/>
                        <a:cs typeface="+mj-cs"/>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28312">
                <a:tc vMerge="1">
                  <a:txBody>
                    <a:bodyPr/>
                    <a:lstStyle/>
                    <a:p>
                      <a:pPr algn="ctr" fontAlgn="b"/>
                      <a:endParaRPr lang="de-DE" sz="1600" b="0" i="0" u="none" strike="noStrike" dirty="0">
                        <a:latin typeface="Arial"/>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kern="0" noProof="0" dirty="0" smtClean="0">
                          <a:solidFill>
                            <a:schemeClr val="tx2"/>
                          </a:solidFill>
                          <a:latin typeface="+mj-lt"/>
                          <a:ea typeface="+mj-ea"/>
                          <a:cs typeface="+mj-cs"/>
                        </a:rPr>
                        <a:t>Government and regulation</a:t>
                      </a:r>
                      <a:endParaRPr lang="en-GB" sz="1800" b="1" kern="0" noProof="0" dirty="0">
                        <a:solidFill>
                          <a:schemeClr val="tx2"/>
                        </a:solidFill>
                        <a:latin typeface="+mj-lt"/>
                        <a:ea typeface="+mj-ea"/>
                        <a:cs typeface="+mj-cs"/>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28312">
                <a:tc rowSpan="2">
                  <a:txBody>
                    <a:bodyPr/>
                    <a:lstStyle/>
                    <a:p>
                      <a:pPr algn="ctr" fontAlgn="b"/>
                      <a:r>
                        <a:rPr lang="de-DE" sz="1500" b="1" kern="0" dirty="0" smtClean="0">
                          <a:solidFill>
                            <a:schemeClr val="bg1"/>
                          </a:solidFill>
                          <a:latin typeface="+mj-lt"/>
                          <a:ea typeface="+mj-ea"/>
                          <a:cs typeface="+mj-cs"/>
                        </a:rPr>
                        <a:t>Market </a:t>
                      </a:r>
                      <a:r>
                        <a:rPr lang="en-GB" sz="1500" b="1" kern="0" noProof="0" dirty="0" smtClean="0">
                          <a:solidFill>
                            <a:schemeClr val="bg1"/>
                          </a:solidFill>
                          <a:latin typeface="+mj-lt"/>
                          <a:ea typeface="+mj-ea"/>
                          <a:cs typeface="+mj-cs"/>
                        </a:rPr>
                        <a:t>and finance</a:t>
                      </a:r>
                      <a:endParaRPr lang="en-GB" sz="1500" b="1" kern="0" noProof="0" dirty="0">
                        <a:solidFill>
                          <a:schemeClr val="bg1"/>
                        </a:solidFill>
                        <a:latin typeface="+mj-lt"/>
                        <a:ea typeface="+mj-ea"/>
                        <a:cs typeface="+mj-cs"/>
                      </a:endParaRPr>
                    </a:p>
                  </a:txBody>
                  <a:tcPr marL="0" marR="0" marT="0" marB="0" vert="vert270">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en-GB" sz="1800" b="1" kern="0" noProof="0" dirty="0" smtClean="0">
                          <a:solidFill>
                            <a:schemeClr val="tx2"/>
                          </a:solidFill>
                          <a:latin typeface="+mj-lt"/>
                          <a:ea typeface="+mj-ea"/>
                          <a:cs typeface="+mj-cs"/>
                        </a:rPr>
                        <a:t>Market</a:t>
                      </a:r>
                      <a:endParaRPr lang="en-GB" sz="1800" b="1" kern="0" noProof="0" dirty="0">
                        <a:solidFill>
                          <a:schemeClr val="tx2"/>
                        </a:solidFill>
                        <a:latin typeface="+mj-lt"/>
                        <a:ea typeface="+mj-ea"/>
                        <a:cs typeface="+mj-cs"/>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28312">
                <a:tc vMerge="1">
                  <a:txBody>
                    <a:bodyPr/>
                    <a:lstStyle/>
                    <a:p>
                      <a:pPr algn="ctr" fontAlgn="b"/>
                      <a:endParaRPr lang="de-DE" sz="1600" b="0" i="0" u="none" strike="noStrike" dirty="0">
                        <a:latin typeface="Arial"/>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kern="0" noProof="0" dirty="0" smtClean="0">
                          <a:solidFill>
                            <a:schemeClr val="tx2"/>
                          </a:solidFill>
                          <a:latin typeface="+mj-lt"/>
                          <a:ea typeface="+mj-ea"/>
                          <a:cs typeface="+mj-cs"/>
                        </a:rPr>
                        <a:t>Finance</a:t>
                      </a:r>
                      <a:endParaRPr lang="en-GB" sz="1800" b="1" kern="0" noProof="0" dirty="0">
                        <a:solidFill>
                          <a:schemeClr val="tx2"/>
                        </a:solidFill>
                        <a:latin typeface="+mj-lt"/>
                        <a:ea typeface="+mj-ea"/>
                        <a:cs typeface="+mj-cs"/>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249" y="1903416"/>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481" y="2526161"/>
            <a:ext cx="642938" cy="63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482" y="3745152"/>
            <a:ext cx="642937" cy="63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482" y="3160169"/>
            <a:ext cx="642937" cy="61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7249" y="4410933"/>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482" y="5027881"/>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2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482" y="5656564"/>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427706527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000" y="1174236"/>
            <a:ext cx="7776000" cy="617928"/>
          </a:xfrm>
        </p:spPr>
        <p:txBody>
          <a:bodyPr/>
          <a:lstStyle/>
          <a:p>
            <a:pPr marL="442913" indent="-442913"/>
            <a:r>
              <a:rPr lang="en-GB" dirty="0">
                <a:solidFill>
                  <a:schemeClr val="accent2"/>
                </a:solidFill>
              </a:rPr>
              <a:t>IV. </a:t>
            </a:r>
            <a:r>
              <a:rPr lang="en-US" dirty="0"/>
              <a:t>Climate change impacts on  businesses </a:t>
            </a:r>
            <a:br>
              <a:rPr lang="en-US" dirty="0"/>
            </a:br>
            <a:r>
              <a:rPr lang="en-GB" sz="2000" dirty="0"/>
              <a:t>– </a:t>
            </a:r>
            <a:r>
              <a:rPr lang="en-US" sz="2000" dirty="0" smtClean="0"/>
              <a:t>Assessment Grid</a:t>
            </a:r>
            <a:r>
              <a:rPr lang="en-GB" sz="1800" dirty="0"/>
              <a:t/>
            </a:r>
            <a:br>
              <a:rPr lang="en-GB" sz="1800" dirty="0"/>
            </a:br>
            <a:endParaRPr lang="de-D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1" y="1947664"/>
            <a:ext cx="8213716" cy="419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ußzeilenplatzhalter 2"/>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33228624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684000" y="2139036"/>
            <a:ext cx="7776000" cy="617928"/>
          </a:xfrm>
        </p:spPr>
        <p:txBody>
          <a:bodyPr/>
          <a:lstStyle/>
          <a:p>
            <a:pPr marL="273050" indent="-273050" algn="ctr"/>
            <a:r>
              <a:rPr lang="en-GB" sz="3200" noProof="0" dirty="0" smtClean="0">
                <a:solidFill>
                  <a:schemeClr val="accent2"/>
                </a:solidFill>
              </a:rPr>
              <a:t>I. </a:t>
            </a:r>
            <a:r>
              <a:rPr lang="en-GB" sz="3200" noProof="0" dirty="0" smtClean="0"/>
              <a:t>Climate Trends Worldwide</a:t>
            </a:r>
            <a:endParaRPr lang="en-GB" noProof="0" dirty="0"/>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360265369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6"/>
          <p:cNvSpPr>
            <a:spLocks noGrp="1"/>
          </p:cNvSpPr>
          <p:nvPr>
            <p:ph type="title"/>
          </p:nvPr>
        </p:nvSpPr>
        <p:spPr>
          <a:xfrm>
            <a:off x="684000" y="1058050"/>
            <a:ext cx="7776000" cy="891856"/>
          </a:xfrm>
        </p:spPr>
        <p:txBody>
          <a:bodyPr/>
          <a:lstStyle/>
          <a:p>
            <a:pPr marL="355600" indent="-355600"/>
            <a:r>
              <a:rPr lang="en-GB" noProof="0" dirty="0" smtClean="0">
                <a:solidFill>
                  <a:schemeClr val="accent2"/>
                </a:solidFill>
              </a:rPr>
              <a:t>IV. </a:t>
            </a:r>
            <a:r>
              <a:rPr lang="en-GB" noProof="0" dirty="0" smtClean="0"/>
              <a:t>Climate Change Phenomena, Impacts &amp; Adaptation </a:t>
            </a:r>
            <a:br>
              <a:rPr lang="en-GB" noProof="0" dirty="0" smtClean="0"/>
            </a:br>
            <a:r>
              <a:rPr lang="en-GB" sz="2000" dirty="0" smtClean="0"/>
              <a:t>– </a:t>
            </a:r>
            <a:r>
              <a:rPr lang="en-GB" sz="2000" noProof="0" dirty="0" smtClean="0"/>
              <a:t>Activities in the private sector</a:t>
            </a:r>
            <a:endParaRPr lang="en-GB" sz="2000" noProof="0" dirty="0"/>
          </a:p>
        </p:txBody>
      </p:sp>
      <p:sp>
        <p:nvSpPr>
          <p:cNvPr id="15" name="Inhaltsplatzhalter 7"/>
          <p:cNvSpPr>
            <a:spLocks noGrp="1"/>
          </p:cNvSpPr>
          <p:nvPr>
            <p:ph idx="1"/>
          </p:nvPr>
        </p:nvSpPr>
        <p:spPr>
          <a:xfrm>
            <a:off x="684000" y="2232560"/>
            <a:ext cx="7776000" cy="3978233"/>
          </a:xfrm>
        </p:spPr>
        <p:txBody>
          <a:bodyPr/>
          <a:lstStyle/>
          <a:p>
            <a:r>
              <a:rPr lang="en-GB" sz="1600" b="1" noProof="0" dirty="0" smtClean="0"/>
              <a:t>Some companies in Rwanda are adapting to climate change</a:t>
            </a:r>
          </a:p>
          <a:p>
            <a:pPr marL="645750" lvl="1" indent="-285750">
              <a:buClr>
                <a:schemeClr val="accent2"/>
              </a:buClr>
            </a:pPr>
            <a:r>
              <a:rPr lang="en-GB" sz="1600" noProof="0" dirty="0" smtClean="0"/>
              <a:t>Companies have installed </a:t>
            </a:r>
            <a:r>
              <a:rPr lang="en-GB" sz="1600" b="1" noProof="0" dirty="0" smtClean="0"/>
              <a:t>storage racks </a:t>
            </a:r>
            <a:r>
              <a:rPr lang="en-GB" sz="1600" noProof="0" dirty="0" smtClean="0"/>
              <a:t>that allow storing materials  above the ground preventing them to be damaged in case of floods.</a:t>
            </a:r>
          </a:p>
          <a:p>
            <a:pPr marL="645750" lvl="1" indent="-285750">
              <a:buClr>
                <a:schemeClr val="accent2"/>
              </a:buClr>
            </a:pPr>
            <a:r>
              <a:rPr lang="en-GB" sz="1600" noProof="0" dirty="0" smtClean="0"/>
              <a:t>Activities like the installation of </a:t>
            </a:r>
            <a:r>
              <a:rPr lang="en-GB" sz="1600" b="1" noProof="0" dirty="0" smtClean="0"/>
              <a:t>diesel generators </a:t>
            </a:r>
            <a:r>
              <a:rPr lang="en-GB" sz="1600" noProof="0" dirty="0" smtClean="0"/>
              <a:t>are wide spread and can protect from interruptions of the grid after weather-related disasters but come at considerable financial and environmental costs</a:t>
            </a:r>
          </a:p>
          <a:p>
            <a:pPr marL="645750" lvl="1" indent="-285750">
              <a:buClr>
                <a:schemeClr val="accent2"/>
              </a:buClr>
            </a:pPr>
            <a:r>
              <a:rPr lang="en-GB" sz="1600" dirty="0"/>
              <a:t>A beverage company has started its own 300 hectares maize farm with an </a:t>
            </a:r>
            <a:r>
              <a:rPr lang="en-GB" sz="1600" b="1" dirty="0"/>
              <a:t>efficient irrigation system </a:t>
            </a:r>
            <a:r>
              <a:rPr lang="en-GB" sz="1600" dirty="0"/>
              <a:t>reducing their dependence on rain</a:t>
            </a:r>
          </a:p>
          <a:p>
            <a:pPr marL="645750" lvl="1" indent="-285750">
              <a:buClr>
                <a:schemeClr val="accent2"/>
              </a:buClr>
            </a:pPr>
            <a:r>
              <a:rPr lang="en-GB" sz="1600" dirty="0"/>
              <a:t>Smaller farms have formed a </a:t>
            </a:r>
            <a:r>
              <a:rPr lang="en-GB" sz="1600" b="1" dirty="0"/>
              <a:t>saving initiative </a:t>
            </a:r>
            <a:r>
              <a:rPr lang="en-GB" sz="1600" dirty="0"/>
              <a:t>to a save funds for procuring a </a:t>
            </a:r>
            <a:r>
              <a:rPr lang="en-GB" sz="1600" b="1" dirty="0"/>
              <a:t>rain-fed water tank </a:t>
            </a:r>
            <a:r>
              <a:rPr lang="en-GB" sz="1600" dirty="0"/>
              <a:t>that will be shared among them  </a:t>
            </a:r>
          </a:p>
          <a:p>
            <a:pPr marL="645750" lvl="1" indent="-285750">
              <a:buClr>
                <a:schemeClr val="accent2"/>
              </a:buClr>
            </a:pPr>
            <a:r>
              <a:rPr lang="en-GB" sz="1600" dirty="0"/>
              <a:t>Tea companies are using </a:t>
            </a:r>
            <a:r>
              <a:rPr lang="en-GB" sz="1600" b="1" dirty="0"/>
              <a:t>tea plants that are more robust </a:t>
            </a:r>
            <a:r>
              <a:rPr lang="en-GB" sz="1600" dirty="0"/>
              <a:t>against weather extremes than older </a:t>
            </a:r>
            <a:r>
              <a:rPr lang="en-GB" sz="1600" dirty="0" smtClean="0"/>
              <a:t>varieties</a:t>
            </a:r>
            <a:endParaRPr lang="en-GB" noProof="0" dirty="0"/>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352459858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pPr marL="285750" indent="-285750">
              <a:buClr>
                <a:schemeClr val="accent2"/>
              </a:buClr>
              <a:buFont typeface="Arial" panose="020B0604020202020204" pitchFamily="34" charset="0"/>
              <a:buChar char="•"/>
            </a:pPr>
            <a:r>
              <a:rPr lang="de-DE" dirty="0" err="1" smtClean="0"/>
              <a:t>Which</a:t>
            </a:r>
            <a:r>
              <a:rPr lang="de-DE" dirty="0" smtClean="0"/>
              <a:t> </a:t>
            </a:r>
            <a:r>
              <a:rPr lang="de-DE" dirty="0" err="1" smtClean="0"/>
              <a:t>business</a:t>
            </a:r>
            <a:r>
              <a:rPr lang="de-DE" dirty="0" smtClean="0"/>
              <a:t> </a:t>
            </a:r>
            <a:r>
              <a:rPr lang="de-DE" dirty="0" err="1" smtClean="0"/>
              <a:t>sectors</a:t>
            </a:r>
            <a:r>
              <a:rPr lang="de-DE" dirty="0" smtClean="0"/>
              <a:t> </a:t>
            </a:r>
            <a:r>
              <a:rPr lang="de-DE" dirty="0" err="1" smtClean="0"/>
              <a:t>are</a:t>
            </a:r>
            <a:r>
              <a:rPr lang="de-DE" dirty="0" smtClean="0"/>
              <a:t> </a:t>
            </a:r>
            <a:r>
              <a:rPr lang="de-DE" dirty="0" err="1" smtClean="0"/>
              <a:t>most</a:t>
            </a:r>
            <a:r>
              <a:rPr lang="de-DE" dirty="0" smtClean="0"/>
              <a:t> </a:t>
            </a:r>
            <a:r>
              <a:rPr lang="de-DE" dirty="0" err="1" smtClean="0"/>
              <a:t>affected</a:t>
            </a:r>
            <a:r>
              <a:rPr lang="de-DE" dirty="0" smtClean="0"/>
              <a:t> </a:t>
            </a:r>
            <a:r>
              <a:rPr lang="de-DE" dirty="0" err="1" smtClean="0"/>
              <a:t>by</a:t>
            </a:r>
            <a:r>
              <a:rPr lang="de-DE" dirty="0" smtClean="0"/>
              <a:t> </a:t>
            </a:r>
            <a:r>
              <a:rPr lang="de-DE" dirty="0" err="1" smtClean="0"/>
              <a:t>climate</a:t>
            </a:r>
            <a:r>
              <a:rPr lang="de-DE" dirty="0" smtClean="0"/>
              <a:t> </a:t>
            </a:r>
            <a:r>
              <a:rPr lang="de-DE" dirty="0" err="1" smtClean="0"/>
              <a:t>change</a:t>
            </a:r>
            <a:r>
              <a:rPr lang="de-DE" dirty="0" smtClean="0"/>
              <a:t>?</a:t>
            </a:r>
          </a:p>
          <a:p>
            <a:pPr marL="285750" indent="-285750">
              <a:buClr>
                <a:schemeClr val="accent2"/>
              </a:buClr>
              <a:buFont typeface="Arial" panose="020B0604020202020204" pitchFamily="34" charset="0"/>
              <a:buChar char="•"/>
            </a:pPr>
            <a:r>
              <a:rPr lang="de-DE" dirty="0" smtClean="0"/>
              <a:t>In </a:t>
            </a:r>
            <a:r>
              <a:rPr lang="de-DE" dirty="0" err="1" smtClean="0"/>
              <a:t>which</a:t>
            </a:r>
            <a:r>
              <a:rPr lang="de-DE" dirty="0" smtClean="0"/>
              <a:t> </a:t>
            </a:r>
            <a:r>
              <a:rPr lang="de-DE" dirty="0" err="1" smtClean="0"/>
              <a:t>of</a:t>
            </a:r>
            <a:r>
              <a:rPr lang="de-DE" dirty="0" smtClean="0"/>
              <a:t> </a:t>
            </a:r>
            <a:r>
              <a:rPr lang="de-DE" dirty="0" err="1" smtClean="0"/>
              <a:t>the</a:t>
            </a:r>
            <a:r>
              <a:rPr lang="de-DE" dirty="0" smtClean="0"/>
              <a:t> </a:t>
            </a:r>
            <a:r>
              <a:rPr lang="de-DE" dirty="0" err="1" smtClean="0"/>
              <a:t>impact</a:t>
            </a:r>
            <a:r>
              <a:rPr lang="de-DE" dirty="0" smtClean="0"/>
              <a:t> </a:t>
            </a:r>
            <a:r>
              <a:rPr lang="de-DE" dirty="0" err="1" smtClean="0"/>
              <a:t>areas</a:t>
            </a:r>
            <a:r>
              <a:rPr lang="de-DE" dirty="0" smtClean="0"/>
              <a:t> do </a:t>
            </a:r>
            <a:r>
              <a:rPr lang="de-DE" dirty="0" err="1" smtClean="0"/>
              <a:t>you</a:t>
            </a:r>
            <a:r>
              <a:rPr lang="de-DE" dirty="0" smtClean="0"/>
              <a:t> </a:t>
            </a:r>
            <a:r>
              <a:rPr lang="de-DE" dirty="0" err="1" smtClean="0"/>
              <a:t>expect</a:t>
            </a:r>
            <a:r>
              <a:rPr lang="de-DE" dirty="0" smtClean="0"/>
              <a:t> </a:t>
            </a:r>
            <a:r>
              <a:rPr lang="de-DE" dirty="0" err="1" smtClean="0"/>
              <a:t>the</a:t>
            </a:r>
            <a:r>
              <a:rPr lang="de-DE" dirty="0" smtClean="0"/>
              <a:t> </a:t>
            </a:r>
            <a:r>
              <a:rPr lang="de-DE" dirty="0" err="1" smtClean="0"/>
              <a:t>largest</a:t>
            </a:r>
            <a:r>
              <a:rPr lang="de-DE" dirty="0" smtClean="0"/>
              <a:t> potential </a:t>
            </a:r>
            <a:r>
              <a:rPr lang="de-DE" dirty="0" err="1" smtClean="0"/>
              <a:t>damages</a:t>
            </a:r>
            <a:r>
              <a:rPr lang="de-DE" dirty="0"/>
              <a:t>?</a:t>
            </a:r>
            <a:endParaRPr lang="de-DE" dirty="0" smtClean="0"/>
          </a:p>
          <a:p>
            <a:pPr marL="285750" indent="-285750">
              <a:buClr>
                <a:schemeClr val="accent2"/>
              </a:buClr>
              <a:buFont typeface="Arial" panose="020B0604020202020204" pitchFamily="34" charset="0"/>
              <a:buChar char="•"/>
            </a:pPr>
            <a:r>
              <a:rPr lang="de-DE" dirty="0" smtClean="0"/>
              <a:t>Do </a:t>
            </a:r>
            <a:r>
              <a:rPr lang="de-DE" dirty="0" err="1" smtClean="0"/>
              <a:t>you</a:t>
            </a:r>
            <a:r>
              <a:rPr lang="de-DE" dirty="0" smtClean="0"/>
              <a:t> </a:t>
            </a:r>
            <a:r>
              <a:rPr lang="de-DE" dirty="0" err="1" smtClean="0"/>
              <a:t>know</a:t>
            </a:r>
            <a:r>
              <a:rPr lang="de-DE" dirty="0" smtClean="0"/>
              <a:t> </a:t>
            </a:r>
            <a:r>
              <a:rPr lang="de-DE" dirty="0" err="1" smtClean="0"/>
              <a:t>of</a:t>
            </a:r>
            <a:r>
              <a:rPr lang="de-DE" dirty="0" smtClean="0"/>
              <a:t> </a:t>
            </a:r>
            <a:r>
              <a:rPr lang="de-DE" dirty="0" err="1" smtClean="0"/>
              <a:t>any</a:t>
            </a:r>
            <a:r>
              <a:rPr lang="de-DE" dirty="0" smtClean="0"/>
              <a:t> </a:t>
            </a:r>
            <a:r>
              <a:rPr lang="de-DE" dirty="0" err="1" smtClean="0"/>
              <a:t>adaptation</a:t>
            </a:r>
            <a:r>
              <a:rPr lang="de-DE" dirty="0" smtClean="0"/>
              <a:t> </a:t>
            </a:r>
            <a:r>
              <a:rPr lang="de-DE" dirty="0" err="1" smtClean="0"/>
              <a:t>measures</a:t>
            </a:r>
            <a:r>
              <a:rPr lang="de-DE" dirty="0" smtClean="0"/>
              <a:t> </a:t>
            </a:r>
            <a:r>
              <a:rPr lang="de-DE" dirty="0" err="1" smtClean="0"/>
              <a:t>being</a:t>
            </a:r>
            <a:r>
              <a:rPr lang="de-DE" dirty="0" smtClean="0"/>
              <a:t> </a:t>
            </a:r>
            <a:r>
              <a:rPr lang="de-DE" dirty="0" err="1" smtClean="0"/>
              <a:t>implemented</a:t>
            </a:r>
            <a:r>
              <a:rPr lang="de-DE" dirty="0" smtClean="0"/>
              <a:t> </a:t>
            </a:r>
            <a:r>
              <a:rPr lang="de-DE" dirty="0" err="1" smtClean="0"/>
              <a:t>by</a:t>
            </a:r>
            <a:r>
              <a:rPr lang="de-DE" dirty="0" smtClean="0"/>
              <a:t> </a:t>
            </a:r>
            <a:r>
              <a:rPr lang="de-DE" dirty="0" err="1" smtClean="0"/>
              <a:t>companies</a:t>
            </a:r>
            <a:r>
              <a:rPr lang="de-DE" dirty="0" smtClean="0"/>
              <a:t> in </a:t>
            </a:r>
            <a:r>
              <a:rPr lang="de-DE" dirty="0" err="1" smtClean="0"/>
              <a:t>the</a:t>
            </a:r>
            <a:r>
              <a:rPr lang="de-DE" dirty="0" smtClean="0"/>
              <a:t> </a:t>
            </a:r>
            <a:r>
              <a:rPr lang="de-DE" dirty="0" err="1" smtClean="0"/>
              <a:t>country</a:t>
            </a:r>
            <a:r>
              <a:rPr lang="de-DE" dirty="0" smtClean="0"/>
              <a:t>?</a:t>
            </a:r>
          </a:p>
          <a:p>
            <a:pPr marL="285750" indent="-285750">
              <a:buFont typeface="Arial" panose="020B0604020202020204" pitchFamily="34" charset="0"/>
              <a:buChar char="•"/>
            </a:pPr>
            <a:endParaRPr lang="de-DE" dirty="0" smtClean="0"/>
          </a:p>
        </p:txBody>
      </p:sp>
      <p:sp>
        <p:nvSpPr>
          <p:cNvPr id="45" name="Titel 1"/>
          <p:cNvSpPr txBox="1">
            <a:spLocks/>
          </p:cNvSpPr>
          <p:nvPr/>
        </p:nvSpPr>
        <p:spPr>
          <a:xfrm>
            <a:off x="679155" y="1057835"/>
            <a:ext cx="7776000" cy="844569"/>
          </a:xfrm>
          <a:prstGeom prst="rect">
            <a:avLst/>
          </a:prstGeom>
        </p:spPr>
        <p:txBody>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55600" indent="-355600"/>
            <a:r>
              <a:rPr lang="en-GB" b="0" kern="0" dirty="0" smtClean="0">
                <a:solidFill>
                  <a:srgbClr val="C80F0F"/>
                </a:solidFill>
              </a:rPr>
              <a:t> 		</a:t>
            </a:r>
            <a:r>
              <a:rPr lang="en-GB" b="0" kern="0" dirty="0" smtClean="0"/>
              <a:t>Discussion</a:t>
            </a:r>
            <a:br>
              <a:rPr lang="en-GB" b="0" kern="0" dirty="0" smtClean="0"/>
            </a:br>
            <a:r>
              <a:rPr lang="en-GB" b="0" kern="0" dirty="0" smtClean="0"/>
              <a:t>	</a:t>
            </a:r>
            <a:r>
              <a:rPr lang="en-GB" sz="2000" b="0" kern="0" dirty="0" smtClean="0"/>
              <a:t>– </a:t>
            </a:r>
            <a:r>
              <a:rPr lang="en-GB" sz="2000" b="0" kern="0" dirty="0"/>
              <a:t>Climate Change Phenomena, Impacts &amp; </a:t>
            </a:r>
            <a:r>
              <a:rPr lang="en-GB" sz="2000" b="0" kern="0" dirty="0" smtClean="0"/>
              <a:t>Adaptation</a:t>
            </a:r>
            <a:endParaRPr lang="en-GB" sz="2000" b="0" kern="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05" y="1111025"/>
            <a:ext cx="1062038" cy="73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ußzeilenplatzhalter 2"/>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310547312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746628" y="4220187"/>
            <a:ext cx="3876125" cy="2568872"/>
          </a:xfrm>
        </p:spPr>
        <p:txBody>
          <a:bodyPr/>
          <a:lstStyle/>
          <a:p>
            <a:r>
              <a:rPr lang="en-GB" b="1" dirty="0">
                <a:solidFill>
                  <a:srgbClr val="007CA8"/>
                </a:solidFill>
              </a:rPr>
              <a:t>Company</a:t>
            </a:r>
          </a:p>
          <a:p>
            <a:r>
              <a:rPr lang="en-GB" dirty="0">
                <a:solidFill>
                  <a:srgbClr val="007CA8"/>
                </a:solidFill>
              </a:rPr>
              <a:t>Trainer 1</a:t>
            </a:r>
            <a:br>
              <a:rPr lang="en-GB" dirty="0">
                <a:solidFill>
                  <a:srgbClr val="007CA8"/>
                </a:solidFill>
              </a:rPr>
            </a:br>
            <a:r>
              <a:rPr lang="en-GB" dirty="0">
                <a:solidFill>
                  <a:srgbClr val="007CA8"/>
                </a:solidFill>
              </a:rPr>
              <a:t>Telephone number</a:t>
            </a:r>
            <a:br>
              <a:rPr lang="en-GB" dirty="0">
                <a:solidFill>
                  <a:srgbClr val="007CA8"/>
                </a:solidFill>
              </a:rPr>
            </a:br>
            <a:r>
              <a:rPr lang="en-GB" dirty="0">
                <a:solidFill>
                  <a:srgbClr val="007CA8"/>
                </a:solidFill>
              </a:rPr>
              <a:t>E-Mail address</a:t>
            </a:r>
          </a:p>
          <a:p>
            <a:r>
              <a:rPr lang="en-GB" dirty="0" smtClean="0">
                <a:solidFill>
                  <a:srgbClr val="007CA8"/>
                </a:solidFill>
              </a:rPr>
              <a:t>Homepage</a:t>
            </a:r>
            <a:endParaRPr lang="en-GB" noProof="0" dirty="0" smtClean="0"/>
          </a:p>
          <a:p>
            <a:endParaRPr lang="en-GB" noProof="0" dirty="0"/>
          </a:p>
        </p:txBody>
      </p:sp>
      <p:sp>
        <p:nvSpPr>
          <p:cNvPr id="7" name="Inhaltsplatzhalter 4"/>
          <p:cNvSpPr txBox="1">
            <a:spLocks/>
          </p:cNvSpPr>
          <p:nvPr/>
        </p:nvSpPr>
        <p:spPr bwMode="auto">
          <a:xfrm>
            <a:off x="4765199" y="4220187"/>
            <a:ext cx="3876125" cy="21110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lang="de-DE" sz="1800" baseline="0" noProof="0">
                <a:solidFill>
                  <a:schemeClr val="tx2"/>
                </a:solidFill>
                <a:latin typeface="+mn-lt"/>
                <a:ea typeface="+mn-ea"/>
                <a:cs typeface="+mn-cs"/>
              </a:defRPr>
            </a:lvl1pPr>
            <a:lvl2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noProof="0">
                <a:solidFill>
                  <a:schemeClr val="tx2"/>
                </a:solidFill>
                <a:latin typeface="+mn-lt"/>
              </a:defRPr>
            </a:lvl2pPr>
            <a:lvl3pPr marL="72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a:solidFill>
                  <a:schemeClr val="tx2"/>
                </a:solidFill>
                <a:latin typeface="+mn-lt"/>
              </a:defRPr>
            </a:lvl3pPr>
            <a:lvl4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a:solidFill>
                  <a:schemeClr val="tx2"/>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r>
              <a:rPr lang="en-US" kern="0" dirty="0">
                <a:solidFill>
                  <a:srgbClr val="007CA8"/>
                </a:solidFill>
              </a:rPr>
              <a:t>Company</a:t>
            </a:r>
            <a:endParaRPr lang="en-US" b="0" kern="0" dirty="0">
              <a:solidFill>
                <a:srgbClr val="007CA8"/>
              </a:solidFill>
            </a:endParaRPr>
          </a:p>
          <a:p>
            <a:r>
              <a:rPr lang="en-US" b="0" kern="0" dirty="0">
                <a:solidFill>
                  <a:srgbClr val="007CA8"/>
                </a:solidFill>
              </a:rPr>
              <a:t>Trainer 2</a:t>
            </a:r>
            <a:br>
              <a:rPr lang="en-US" b="0" kern="0" dirty="0">
                <a:solidFill>
                  <a:srgbClr val="007CA8"/>
                </a:solidFill>
              </a:rPr>
            </a:br>
            <a:r>
              <a:rPr lang="en-GB" b="0" dirty="0">
                <a:solidFill>
                  <a:srgbClr val="007CA8"/>
                </a:solidFill>
              </a:rPr>
              <a:t>Telephone number</a:t>
            </a:r>
            <a:br>
              <a:rPr lang="en-GB" b="0" dirty="0">
                <a:solidFill>
                  <a:srgbClr val="007CA8"/>
                </a:solidFill>
              </a:rPr>
            </a:br>
            <a:r>
              <a:rPr lang="en-GB" b="0" dirty="0">
                <a:solidFill>
                  <a:srgbClr val="007CA8"/>
                </a:solidFill>
              </a:rPr>
              <a:t>E-Mail address</a:t>
            </a:r>
          </a:p>
          <a:p>
            <a:r>
              <a:rPr lang="en-GB" b="0" dirty="0">
                <a:solidFill>
                  <a:srgbClr val="007CA8"/>
                </a:solidFill>
              </a:rPr>
              <a:t>Homepage</a:t>
            </a:r>
            <a:endParaRPr lang="en-GB" b="0" dirty="0"/>
          </a:p>
        </p:txBody>
      </p:sp>
      <p:sp>
        <p:nvSpPr>
          <p:cNvPr id="8" name="Titel 5"/>
          <p:cNvSpPr txBox="1">
            <a:spLocks/>
          </p:cNvSpPr>
          <p:nvPr/>
        </p:nvSpPr>
        <p:spPr bwMode="auto">
          <a:xfrm>
            <a:off x="1020493" y="2386557"/>
            <a:ext cx="70344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r>
              <a:rPr lang="en-GB" sz="3200" kern="0" dirty="0" smtClean="0"/>
              <a:t>Thank you for your attention!</a:t>
            </a:r>
            <a:endParaRPr lang="en-GB" sz="3200" kern="0" dirty="0"/>
          </a:p>
        </p:txBody>
      </p:sp>
      <p:sp>
        <p:nvSpPr>
          <p:cNvPr id="2" name="Fußzeilenplatzhalter 1"/>
          <p:cNvSpPr>
            <a:spLocks noGrp="1"/>
          </p:cNvSpPr>
          <p:nvPr>
            <p:ph type="ftr" sz="quarter" idx="12"/>
          </p:nvPr>
        </p:nvSpPr>
        <p:spPr/>
        <p:txBody>
          <a:bodyPr/>
          <a:lstStyle/>
          <a:p>
            <a:r>
              <a:rPr lang="en-US" smtClean="0"/>
              <a:t>ToC - Module 1</a:t>
            </a:r>
            <a:endParaRPr lang="de-DE" dirty="0"/>
          </a:p>
        </p:txBody>
      </p:sp>
      <p:pic>
        <p:nvPicPr>
          <p:cNvPr id="9" name="Grafik 8"/>
          <p:cNvPicPr/>
          <p:nvPr/>
        </p:nvPicPr>
        <p:blipFill>
          <a:blip r:embed="rId2">
            <a:extLst>
              <a:ext uri="{28A0092B-C50C-407E-A947-70E740481C1C}">
                <a14:useLocalDpi xmlns:a14="http://schemas.microsoft.com/office/drawing/2010/main" val="0"/>
              </a:ext>
            </a:extLst>
          </a:blip>
          <a:srcRect/>
          <a:stretch>
            <a:fillRect/>
          </a:stretch>
        </p:blipFill>
        <p:spPr bwMode="auto">
          <a:xfrm>
            <a:off x="7826501" y="5482743"/>
            <a:ext cx="1007312" cy="940571"/>
          </a:xfrm>
          <a:prstGeom prst="rect">
            <a:avLst/>
          </a:prstGeom>
          <a:noFill/>
          <a:extLst/>
        </p:spPr>
      </p:pic>
      <p:sp>
        <p:nvSpPr>
          <p:cNvPr id="10" name="Textfeld 9"/>
          <p:cNvSpPr txBox="1"/>
          <p:nvPr/>
        </p:nvSpPr>
        <p:spPr>
          <a:xfrm>
            <a:off x="6610212" y="6006099"/>
            <a:ext cx="1719943" cy="230832"/>
          </a:xfrm>
          <a:prstGeom prst="rect">
            <a:avLst/>
          </a:prstGeom>
          <a:noFill/>
        </p:spPr>
        <p:txBody>
          <a:bodyPr wrap="square" rtlCol="0">
            <a:spAutoFit/>
          </a:bodyPr>
          <a:lstStyle/>
          <a:p>
            <a:r>
              <a:rPr lang="fr-FR" sz="900" b="0" dirty="0" err="1" smtClean="0">
                <a:solidFill>
                  <a:schemeClr val="tx2"/>
                </a:solidFill>
              </a:rPr>
              <a:t>Knowledge</a:t>
            </a:r>
            <a:r>
              <a:rPr lang="fr-FR" sz="900" b="0" dirty="0" smtClean="0">
                <a:solidFill>
                  <a:schemeClr val="tx2"/>
                </a:solidFill>
              </a:rPr>
              <a:t> </a:t>
            </a:r>
            <a:r>
              <a:rPr lang="fr-FR" sz="900" b="0" dirty="0" err="1" smtClean="0">
                <a:solidFill>
                  <a:schemeClr val="tx2"/>
                </a:solidFill>
              </a:rPr>
              <a:t>partner</a:t>
            </a:r>
            <a:endParaRPr lang="fr-FR" sz="900" b="0" dirty="0" smtClean="0">
              <a:solidFill>
                <a:schemeClr val="tx2"/>
              </a:solidFill>
            </a:endParaRPr>
          </a:p>
        </p:txBody>
      </p:sp>
    </p:spTree>
    <p:extLst>
      <p:ext uri="{BB962C8B-B14F-4D97-AF65-F5344CB8AC3E}">
        <p14:creationId xmlns:p14="http://schemas.microsoft.com/office/powerpoint/2010/main" val="294817019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000" y="1174236"/>
            <a:ext cx="7776000" cy="617928"/>
          </a:xfrm>
        </p:spPr>
        <p:txBody>
          <a:bodyPr/>
          <a:lstStyle/>
          <a:p>
            <a:r>
              <a:rPr lang="de-DE" dirty="0" err="1" smtClean="0"/>
              <a:t>Sources</a:t>
            </a:r>
            <a:endParaRPr lang="de-DE" dirty="0"/>
          </a:p>
        </p:txBody>
      </p:sp>
      <p:sp>
        <p:nvSpPr>
          <p:cNvPr id="5" name="Inhaltsplatzhalter 4"/>
          <p:cNvSpPr>
            <a:spLocks noGrp="1"/>
          </p:cNvSpPr>
          <p:nvPr>
            <p:ph idx="1"/>
          </p:nvPr>
        </p:nvSpPr>
        <p:spPr>
          <a:xfrm>
            <a:off x="684000" y="1788341"/>
            <a:ext cx="7776000" cy="4318647"/>
          </a:xfrm>
        </p:spPr>
        <p:txBody>
          <a:bodyPr/>
          <a:lstStyle/>
          <a:p>
            <a:pPr marL="1257300" indent="-1257300">
              <a:tabLst>
                <a:tab pos="1438275" algn="l"/>
                <a:tab pos="2190750" algn="l"/>
              </a:tabLst>
            </a:pPr>
            <a:r>
              <a:rPr lang="de-DE" sz="700" dirty="0" smtClean="0"/>
              <a:t>CSC, </a:t>
            </a:r>
            <a:r>
              <a:rPr lang="de-DE" sz="700" dirty="0"/>
              <a:t>GIZ, </a:t>
            </a:r>
            <a:r>
              <a:rPr lang="de-DE" sz="700" dirty="0" err="1"/>
              <a:t>Wageningenur</a:t>
            </a:r>
            <a:r>
              <a:rPr lang="de-DE" sz="700" dirty="0"/>
              <a:t>, &amp; </a:t>
            </a:r>
            <a:r>
              <a:rPr lang="de-DE" sz="700" dirty="0" smtClean="0"/>
              <a:t>BMUB, 2011 : </a:t>
            </a:r>
            <a:r>
              <a:rPr lang="de-DE" sz="700" dirty="0" err="1" smtClean="0"/>
              <a:t>Climate</a:t>
            </a:r>
            <a:r>
              <a:rPr lang="de-DE" sz="700" dirty="0" smtClean="0"/>
              <a:t> </a:t>
            </a:r>
            <a:r>
              <a:rPr lang="de-DE" sz="700" dirty="0"/>
              <a:t>Fact Sheet </a:t>
            </a:r>
            <a:r>
              <a:rPr lang="de-DE" sz="700" dirty="0" smtClean="0"/>
              <a:t>Rwanda, </a:t>
            </a:r>
            <a:r>
              <a:rPr lang="de-DE" sz="700" dirty="0" err="1" smtClean="0"/>
              <a:t>extract</a:t>
            </a:r>
            <a:r>
              <a:rPr lang="de-DE" sz="700" dirty="0" smtClean="0"/>
              <a:t> </a:t>
            </a:r>
            <a:r>
              <a:rPr lang="de-DE" sz="700" dirty="0" err="1" smtClean="0"/>
              <a:t>from</a:t>
            </a:r>
            <a:r>
              <a:rPr lang="de-DE" sz="700" dirty="0" smtClean="0"/>
              <a:t> </a:t>
            </a:r>
            <a:r>
              <a:rPr lang="de-DE" sz="700" dirty="0" err="1" smtClean="0"/>
              <a:t>Climate</a:t>
            </a:r>
            <a:r>
              <a:rPr lang="de-DE" sz="700" dirty="0" smtClean="0"/>
              <a:t> Report 2011.  </a:t>
            </a:r>
            <a:r>
              <a:rPr lang="de-DE" sz="700" dirty="0" err="1" smtClean="0"/>
              <a:t>Available</a:t>
            </a:r>
            <a:r>
              <a:rPr lang="de-DE" sz="700" dirty="0" smtClean="0"/>
              <a:t> </a:t>
            </a:r>
            <a:r>
              <a:rPr lang="de-DE" sz="700" dirty="0"/>
              <a:t>at: http://</a:t>
            </a:r>
            <a:r>
              <a:rPr lang="de-DE" sz="700" dirty="0" smtClean="0"/>
              <a:t>www.climate-service-center.de/imperia/md/content/csc/kongo/fact_sheet_climate_rwanda.pdf </a:t>
            </a:r>
          </a:p>
          <a:p>
            <a:pPr marL="1257300" indent="-1257300">
              <a:tabLst>
                <a:tab pos="1438275" algn="l"/>
                <a:tab pos="2190750" algn="l"/>
              </a:tabLst>
            </a:pPr>
            <a:r>
              <a:rPr lang="de-DE" sz="700" dirty="0" smtClean="0"/>
              <a:t>C2ES</a:t>
            </a:r>
            <a:r>
              <a:rPr lang="de-DE" sz="700" dirty="0"/>
              <a:t>, </a:t>
            </a:r>
            <a:r>
              <a:rPr lang="de-DE" sz="700" dirty="0" smtClean="0"/>
              <a:t>2011: Extreme </a:t>
            </a:r>
            <a:r>
              <a:rPr lang="de-DE" sz="700" dirty="0" err="1" smtClean="0"/>
              <a:t>weather</a:t>
            </a:r>
            <a:r>
              <a:rPr lang="de-DE" sz="700" dirty="0" smtClean="0"/>
              <a:t> </a:t>
            </a:r>
            <a:r>
              <a:rPr lang="de-DE" sz="700" dirty="0" err="1" smtClean="0"/>
              <a:t>and</a:t>
            </a:r>
            <a:r>
              <a:rPr lang="de-DE" sz="700" dirty="0" smtClean="0"/>
              <a:t> </a:t>
            </a:r>
            <a:r>
              <a:rPr lang="de-DE" sz="700" dirty="0" err="1" smtClean="0"/>
              <a:t>Climate</a:t>
            </a:r>
            <a:r>
              <a:rPr lang="de-DE" sz="700" dirty="0" smtClean="0"/>
              <a:t> Change. </a:t>
            </a:r>
            <a:r>
              <a:rPr lang="de-DE" sz="700" dirty="0" err="1" smtClean="0"/>
              <a:t>Available</a:t>
            </a:r>
            <a:r>
              <a:rPr lang="de-DE" sz="700" dirty="0"/>
              <a:t> at: http://</a:t>
            </a:r>
            <a:r>
              <a:rPr lang="de-DE" sz="700" dirty="0" smtClean="0"/>
              <a:t>www.c2es.org/publications/extreme-weather-and-climate-change</a:t>
            </a:r>
          </a:p>
          <a:p>
            <a:pPr marL="1257300" indent="-1257300">
              <a:tabLst>
                <a:tab pos="1438275" algn="l"/>
                <a:tab pos="2190750" algn="l"/>
              </a:tabLst>
            </a:pPr>
            <a:r>
              <a:rPr lang="de-DE" sz="700" dirty="0" err="1"/>
              <a:t>Defra</a:t>
            </a:r>
            <a:r>
              <a:rPr lang="de-DE" sz="700" dirty="0"/>
              <a:t> / </a:t>
            </a:r>
            <a:r>
              <a:rPr lang="de-DE" sz="700" dirty="0" err="1"/>
              <a:t>Social</a:t>
            </a:r>
            <a:r>
              <a:rPr lang="de-DE" sz="700" dirty="0"/>
              <a:t> Change UK </a:t>
            </a:r>
            <a:r>
              <a:rPr lang="de-DE" sz="700" dirty="0" smtClean="0"/>
              <a:t>2012: </a:t>
            </a:r>
            <a:r>
              <a:rPr lang="de-DE" sz="700" dirty="0" err="1"/>
              <a:t>Adapting</a:t>
            </a:r>
            <a:r>
              <a:rPr lang="de-DE" sz="700" dirty="0"/>
              <a:t> </a:t>
            </a:r>
            <a:r>
              <a:rPr lang="de-DE" sz="700" dirty="0" err="1"/>
              <a:t>to</a:t>
            </a:r>
            <a:r>
              <a:rPr lang="de-DE" sz="700" dirty="0"/>
              <a:t> </a:t>
            </a:r>
            <a:r>
              <a:rPr lang="de-DE" sz="700" dirty="0" err="1"/>
              <a:t>climate</a:t>
            </a:r>
            <a:r>
              <a:rPr lang="de-DE" sz="700" dirty="0"/>
              <a:t> </a:t>
            </a:r>
            <a:r>
              <a:rPr lang="de-DE" sz="700" dirty="0" err="1"/>
              <a:t>change</a:t>
            </a:r>
            <a:r>
              <a:rPr lang="de-DE" sz="700" dirty="0"/>
              <a:t> in </a:t>
            </a:r>
            <a:r>
              <a:rPr lang="de-DE" sz="700" dirty="0" err="1"/>
              <a:t>the</a:t>
            </a:r>
            <a:r>
              <a:rPr lang="de-DE" sz="700" dirty="0"/>
              <a:t> </a:t>
            </a:r>
            <a:r>
              <a:rPr lang="de-DE" sz="700" dirty="0" err="1"/>
              <a:t>food</a:t>
            </a:r>
            <a:r>
              <a:rPr lang="de-DE" sz="700" dirty="0"/>
              <a:t> </a:t>
            </a:r>
            <a:r>
              <a:rPr lang="de-DE" sz="700" dirty="0" err="1" smtClean="0"/>
              <a:t>industry</a:t>
            </a:r>
            <a:r>
              <a:rPr lang="de-DE" sz="700" dirty="0" smtClean="0"/>
              <a:t>. </a:t>
            </a:r>
            <a:r>
              <a:rPr lang="de-DE" sz="700" dirty="0" err="1" smtClean="0"/>
              <a:t>Available</a:t>
            </a:r>
            <a:r>
              <a:rPr lang="de-DE" sz="700" dirty="0" smtClean="0"/>
              <a:t> at: </a:t>
            </a:r>
            <a:r>
              <a:rPr lang="en-US" sz="700" dirty="0"/>
              <a:t>http://randd.defra.gov.uk/Document.aspx?Document=10016_DEFRA_report_FINAL_WEB.pdf</a:t>
            </a:r>
            <a:endParaRPr lang="de-DE" sz="700" dirty="0" smtClean="0"/>
          </a:p>
          <a:p>
            <a:pPr marL="1257300" indent="-1257300">
              <a:tabLst>
                <a:tab pos="1438275" algn="l"/>
                <a:tab pos="2190750" algn="l"/>
              </a:tabLst>
            </a:pPr>
            <a:r>
              <a:rPr lang="de-DE" sz="700" dirty="0" smtClean="0"/>
              <a:t>Fischer &amp; </a:t>
            </a:r>
            <a:r>
              <a:rPr lang="de-DE" sz="700" dirty="0" err="1" smtClean="0"/>
              <a:t>Knutti</a:t>
            </a:r>
            <a:r>
              <a:rPr lang="de-DE" sz="700" dirty="0" smtClean="0"/>
              <a:t> 2014: </a:t>
            </a:r>
            <a:r>
              <a:rPr lang="en-GB" sz="700" dirty="0" smtClean="0"/>
              <a:t>Anthropogenic contribution to global occurrence of heavy-precipitation and high-temperature extremes. </a:t>
            </a:r>
            <a:r>
              <a:rPr lang="en-GB" sz="700" dirty="0"/>
              <a:t>Available at: http://</a:t>
            </a:r>
            <a:r>
              <a:rPr lang="en-GB" sz="700" dirty="0" smtClean="0"/>
              <a:t>www.nature.com/nclimate/journal/v5/n6/full/nclimate2617.html</a:t>
            </a:r>
          </a:p>
          <a:p>
            <a:pPr marL="1257300" indent="-1257300">
              <a:tabLst>
                <a:tab pos="1438275" algn="l"/>
                <a:tab pos="2190750" algn="l"/>
              </a:tabLst>
            </a:pPr>
            <a:r>
              <a:rPr lang="de-DE" altLang="de-DE" sz="700" dirty="0"/>
              <a:t>GIZ &amp; adelphi </a:t>
            </a:r>
            <a:r>
              <a:rPr lang="de-DE" altLang="de-DE" sz="700" dirty="0" smtClean="0"/>
              <a:t>2015: </a:t>
            </a:r>
            <a:r>
              <a:rPr lang="en-US" altLang="de-DE" sz="700" dirty="0"/>
              <a:t>Baseline Study on </a:t>
            </a:r>
            <a:r>
              <a:rPr lang="en-US" altLang="de-DE" sz="700" dirty="0" smtClean="0"/>
              <a:t>Climate </a:t>
            </a:r>
            <a:r>
              <a:rPr lang="en-US" altLang="de-DE" sz="700" dirty="0"/>
              <a:t>Change Impacts on the Private Sector in </a:t>
            </a:r>
            <a:r>
              <a:rPr lang="en-US" altLang="de-DE" sz="700" dirty="0" smtClean="0"/>
              <a:t>Rwanda. </a:t>
            </a:r>
            <a:r>
              <a:rPr lang="en-US" altLang="de-DE" sz="700" dirty="0"/>
              <a:t>Available at: https://www.adelphi.de/sites/default/files/mediathek/bilder/en/publications/application/pdf/cca_private_sector_country_baseline_study_outline_rwanda_1.pdf</a:t>
            </a:r>
            <a:endParaRPr lang="en-GB" sz="700" dirty="0" smtClean="0"/>
          </a:p>
          <a:p>
            <a:pPr marL="1257300" indent="-1257300">
              <a:tabLst>
                <a:tab pos="1438275" algn="l"/>
                <a:tab pos="2190750" algn="l"/>
              </a:tabLst>
            </a:pPr>
            <a:r>
              <a:rPr lang="de-DE" sz="700" dirty="0" smtClean="0"/>
              <a:t>IPCC 2010: </a:t>
            </a:r>
            <a:r>
              <a:rPr lang="en-US" sz="700" dirty="0" smtClean="0"/>
              <a:t>Managing the Risks of Extreme Events and Disasters to Advance climate Change Adaptation. </a:t>
            </a:r>
            <a:r>
              <a:rPr lang="en-US" sz="700" dirty="0"/>
              <a:t>Available at: https://www.ipcc.ch/pdf/special-reports/srex/SREX_Full_Report.pdf </a:t>
            </a:r>
            <a:endParaRPr lang="en-US" sz="700" dirty="0" smtClean="0"/>
          </a:p>
          <a:p>
            <a:pPr marL="1257300" indent="-1257300">
              <a:tabLst>
                <a:tab pos="1438275" algn="l"/>
                <a:tab pos="2190750" algn="l"/>
              </a:tabLst>
            </a:pPr>
            <a:r>
              <a:rPr lang="en-US" sz="700" dirty="0"/>
              <a:t>IPCC 2013: </a:t>
            </a:r>
            <a:r>
              <a:rPr lang="en-US" sz="700" dirty="0" smtClean="0"/>
              <a:t>Summary for Policymakers. Available at: http</a:t>
            </a:r>
            <a:r>
              <a:rPr lang="en-US" sz="700" dirty="0"/>
              <a:t>://</a:t>
            </a:r>
            <a:r>
              <a:rPr lang="en-US" sz="700" dirty="0" smtClean="0"/>
              <a:t>www.climatechange2013.org/images/report/WG1AR5_SPM_FINAL.pdf </a:t>
            </a:r>
            <a:endParaRPr lang="de-DE" sz="700" dirty="0"/>
          </a:p>
          <a:p>
            <a:pPr marL="1257300" indent="-1257300">
              <a:tabLst>
                <a:tab pos="1438275" algn="l"/>
                <a:tab pos="2190750" algn="l"/>
              </a:tabLst>
            </a:pPr>
            <a:r>
              <a:rPr lang="de-DE" sz="700" dirty="0" smtClean="0"/>
              <a:t>IPCC 2014: </a:t>
            </a:r>
            <a:r>
              <a:rPr lang="en-GB" sz="700" dirty="0" smtClean="0"/>
              <a:t>Climate</a:t>
            </a:r>
            <a:r>
              <a:rPr lang="de-DE" sz="700" dirty="0" smtClean="0"/>
              <a:t> Change 2014. Impacts, Adaptation </a:t>
            </a:r>
            <a:r>
              <a:rPr lang="en-GB" sz="700" dirty="0" smtClean="0"/>
              <a:t>and Vulnerability. Summary for Policymakers.  </a:t>
            </a:r>
            <a:r>
              <a:rPr lang="en-GB" sz="700" dirty="0"/>
              <a:t>Available at: https://</a:t>
            </a:r>
            <a:r>
              <a:rPr lang="en-GB" sz="700" dirty="0" smtClean="0"/>
              <a:t>ipcc-wg2.gov/AR5/images/uploads/IPCC_WG2AR5_SPM_Approved.pdf</a:t>
            </a:r>
          </a:p>
          <a:p>
            <a:pPr marL="1257300" indent="-1257300">
              <a:tabLst>
                <a:tab pos="1438275" algn="l"/>
                <a:tab pos="2190750" algn="l"/>
              </a:tabLst>
            </a:pPr>
            <a:r>
              <a:rPr lang="pl-PL" sz="700" dirty="0" smtClean="0"/>
              <a:t>NAPA-Rwanda, 2006</a:t>
            </a:r>
            <a:r>
              <a:rPr lang="de-DE" sz="700" dirty="0" smtClean="0"/>
              <a:t>: National Adaptation Programmes </a:t>
            </a:r>
            <a:r>
              <a:rPr lang="de-DE" sz="700" dirty="0" err="1" smtClean="0"/>
              <a:t>of</a:t>
            </a:r>
            <a:r>
              <a:rPr lang="de-DE" sz="700" dirty="0" smtClean="0"/>
              <a:t> Action </a:t>
            </a:r>
            <a:r>
              <a:rPr lang="de-DE" sz="700" dirty="0" err="1" smtClean="0"/>
              <a:t>to</a:t>
            </a:r>
            <a:r>
              <a:rPr lang="de-DE" sz="700" dirty="0" smtClean="0"/>
              <a:t> </a:t>
            </a:r>
            <a:r>
              <a:rPr lang="de-DE" sz="700" dirty="0" err="1" smtClean="0"/>
              <a:t>Climate</a:t>
            </a:r>
            <a:r>
              <a:rPr lang="de-DE" sz="700" dirty="0" smtClean="0"/>
              <a:t> Change. </a:t>
            </a:r>
            <a:r>
              <a:rPr lang="de-DE" sz="700" dirty="0" err="1" smtClean="0"/>
              <a:t>Available</a:t>
            </a:r>
            <a:r>
              <a:rPr lang="de-DE" sz="700" dirty="0"/>
              <a:t> at: http://unfccc.int/resource/docs/napa/rwa01e.pdf</a:t>
            </a:r>
            <a:endParaRPr lang="de-DE" sz="700" dirty="0" smtClean="0"/>
          </a:p>
          <a:p>
            <a:pPr marL="1257300" indent="-1257300">
              <a:tabLst>
                <a:tab pos="1438275" algn="l"/>
                <a:tab pos="2190750" algn="l"/>
              </a:tabLst>
            </a:pPr>
            <a:r>
              <a:rPr lang="de-DE" sz="700" dirty="0" err="1" smtClean="0"/>
              <a:t>Netherlands</a:t>
            </a:r>
            <a:r>
              <a:rPr lang="de-DE" sz="700" dirty="0" smtClean="0"/>
              <a:t> </a:t>
            </a:r>
            <a:r>
              <a:rPr lang="de-DE" sz="700" dirty="0" err="1"/>
              <a:t>Commission</a:t>
            </a:r>
            <a:r>
              <a:rPr lang="de-DE" sz="700" dirty="0"/>
              <a:t> </a:t>
            </a:r>
            <a:r>
              <a:rPr lang="de-DE" sz="700" dirty="0" err="1"/>
              <a:t>for</a:t>
            </a:r>
            <a:r>
              <a:rPr lang="de-DE" sz="700" dirty="0"/>
              <a:t> Environmental Assessment 2015 : </a:t>
            </a:r>
            <a:r>
              <a:rPr lang="en-US" sz="700" dirty="0"/>
              <a:t>Climate Change Profile  RWANDA. Available at http://</a:t>
            </a:r>
            <a:r>
              <a:rPr lang="en-US" sz="700" dirty="0" smtClean="0"/>
              <a:t>api.commissiemer.nl/docs/os/i71/i7152/climate_change_profile_rwanda.pdf</a:t>
            </a:r>
            <a:endParaRPr lang="en-GB" sz="700" dirty="0" smtClean="0"/>
          </a:p>
          <a:p>
            <a:pPr marL="1257300" indent="-1257300">
              <a:tabLst>
                <a:tab pos="1438275" algn="l"/>
                <a:tab pos="2190750" algn="l"/>
              </a:tabLst>
            </a:pPr>
            <a:r>
              <a:rPr lang="en-GB" sz="700" dirty="0" smtClean="0"/>
              <a:t>PIK, </a:t>
            </a:r>
            <a:r>
              <a:rPr lang="en-GB" sz="700" dirty="0" err="1" smtClean="0"/>
              <a:t>n.d.</a:t>
            </a:r>
            <a:r>
              <a:rPr lang="en-GB" sz="700" dirty="0" smtClean="0"/>
              <a:t>: Impact chains. </a:t>
            </a:r>
            <a:r>
              <a:rPr lang="en-GB" sz="700" dirty="0"/>
              <a:t>Available at: http://www.pik-potsdam.de/~wrobel/ci_2/ic/ic.html</a:t>
            </a:r>
          </a:p>
          <a:p>
            <a:pPr marL="1257300" indent="-1257300">
              <a:tabLst>
                <a:tab pos="1438275" algn="l"/>
                <a:tab pos="2190750" algn="l"/>
              </a:tabLst>
            </a:pPr>
            <a:r>
              <a:rPr lang="en-GB" sz="700" dirty="0" smtClean="0"/>
              <a:t>REMA 2015: Baseline Climate Change Vulnerability Index for </a:t>
            </a:r>
            <a:r>
              <a:rPr lang="de-DE" sz="700" dirty="0" smtClean="0"/>
              <a:t>Rwanda. </a:t>
            </a:r>
            <a:r>
              <a:rPr lang="de-DE" sz="700" dirty="0" err="1" smtClean="0"/>
              <a:t>Available</a:t>
            </a:r>
            <a:r>
              <a:rPr lang="de-DE" sz="700" dirty="0"/>
              <a:t> at: http://</a:t>
            </a:r>
            <a:r>
              <a:rPr lang="de-DE" sz="700" dirty="0" smtClean="0"/>
              <a:t>www.climdev-africa.org/sites/default/files/DocumentAttachments/Baseline%20climate%20change%20vulnerability%20index%20for%20Rwanda.pdf</a:t>
            </a:r>
          </a:p>
          <a:p>
            <a:pPr marL="1257300" indent="-1257300">
              <a:tabLst>
                <a:tab pos="1438275" algn="l"/>
                <a:tab pos="2190750" algn="l"/>
              </a:tabLst>
            </a:pPr>
            <a:r>
              <a:rPr lang="de-DE" sz="700" dirty="0" smtClean="0"/>
              <a:t>UNEP 2013: </a:t>
            </a:r>
            <a:r>
              <a:rPr lang="en-US" sz="700" dirty="0"/>
              <a:t>Report Shows Unprecedented Climate Extremes over Last Decade </a:t>
            </a:r>
            <a:r>
              <a:rPr lang="en-US" sz="700" dirty="0" smtClean="0"/>
              <a:t>– Available at: http</a:t>
            </a:r>
            <a:r>
              <a:rPr lang="en-US" sz="700" dirty="0"/>
              <a:t>://</a:t>
            </a:r>
            <a:r>
              <a:rPr lang="en-US" sz="700" dirty="0" smtClean="0"/>
              <a:t>www.unep.org/newscentre/default.aspx?DocumentID=2723&amp;ArticleID=9561#sthash.J03FUPTt.dpuf</a:t>
            </a:r>
          </a:p>
          <a:p>
            <a:pPr marL="1257300" indent="-1257300">
              <a:tabLst>
                <a:tab pos="1438275" algn="l"/>
                <a:tab pos="2190750" algn="l"/>
              </a:tabLst>
            </a:pPr>
            <a:r>
              <a:rPr lang="de-DE" sz="700" dirty="0" smtClean="0"/>
              <a:t>UN Global Compact 2011: A</a:t>
            </a:r>
            <a:r>
              <a:rPr lang="en-US" sz="700" dirty="0" err="1" smtClean="0"/>
              <a:t>dapting</a:t>
            </a:r>
            <a:r>
              <a:rPr lang="en-US" sz="700" dirty="0" smtClean="0"/>
              <a:t> </a:t>
            </a:r>
            <a:r>
              <a:rPr lang="en-US" sz="700" dirty="0"/>
              <a:t>for a </a:t>
            </a:r>
            <a:r>
              <a:rPr lang="en-US" sz="700" dirty="0" smtClean="0"/>
              <a:t>Green </a:t>
            </a:r>
            <a:r>
              <a:rPr lang="en-US" sz="700" dirty="0"/>
              <a:t>Economy: </a:t>
            </a:r>
            <a:r>
              <a:rPr lang="en-US" sz="700" dirty="0" smtClean="0"/>
              <a:t>Companies</a:t>
            </a:r>
            <a:r>
              <a:rPr lang="en-US" sz="700" dirty="0"/>
              <a:t>, </a:t>
            </a:r>
            <a:r>
              <a:rPr lang="en-US" sz="700" dirty="0" smtClean="0"/>
              <a:t>Communities and Climate  Change. A </a:t>
            </a:r>
            <a:r>
              <a:rPr lang="en-US" sz="700" dirty="0"/>
              <a:t>Caring for Climate </a:t>
            </a:r>
            <a:r>
              <a:rPr lang="en-US" sz="700" dirty="0" smtClean="0"/>
              <a:t>Report. </a:t>
            </a:r>
            <a:r>
              <a:rPr lang="en-US" sz="700" dirty="0"/>
              <a:t>Available at: https://</a:t>
            </a:r>
            <a:r>
              <a:rPr lang="en-US" sz="700" dirty="0" smtClean="0"/>
              <a:t>www.unglobalcompact.org/docs/issues_doc/Environment/climate/C4C_Report_Adapting_for_Green_Economy.pdf</a:t>
            </a:r>
            <a:endParaRPr lang="de-DE" sz="800" dirty="0"/>
          </a:p>
        </p:txBody>
      </p:sp>
      <p:sp>
        <p:nvSpPr>
          <p:cNvPr id="3" name="Fußzeilenplatzhalter 2"/>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17208004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9155" y="1047239"/>
            <a:ext cx="7776000" cy="617928"/>
          </a:xfrm>
        </p:spPr>
        <p:txBody>
          <a:bodyPr/>
          <a:lstStyle/>
          <a:p>
            <a:pPr marL="266271" indent="-266271"/>
            <a:r>
              <a:rPr lang="en-GB" dirty="0" smtClean="0">
                <a:solidFill>
                  <a:schemeClr val="accent2"/>
                </a:solidFill>
              </a:rPr>
              <a:t>II. </a:t>
            </a:r>
            <a:r>
              <a:rPr lang="fr-FR" dirty="0" err="1"/>
              <a:t>Climate</a:t>
            </a:r>
            <a:r>
              <a:rPr lang="fr-FR" dirty="0"/>
              <a:t> Change </a:t>
            </a:r>
            <a:r>
              <a:rPr lang="fr-FR" dirty="0" err="1"/>
              <a:t>Phenomena</a:t>
            </a:r>
            <a:r>
              <a:rPr lang="fr-FR" dirty="0"/>
              <a:t>, Impacts &amp; Adaptation</a:t>
            </a:r>
            <a:br>
              <a:rPr lang="fr-FR" dirty="0"/>
            </a:br>
            <a:r>
              <a:rPr lang="en-GB" sz="2000" dirty="0" smtClean="0"/>
              <a:t>– </a:t>
            </a:r>
            <a:r>
              <a:rPr lang="en-GB" sz="2000" dirty="0"/>
              <a:t>The Climate is changing because of man-made emissions </a:t>
            </a:r>
            <a:endParaRPr lang="de-DE" sz="2000" dirty="0"/>
          </a:p>
        </p:txBody>
      </p:sp>
      <p:sp>
        <p:nvSpPr>
          <p:cNvPr id="16" name="Rechteck 4"/>
          <p:cNvSpPr>
            <a:spLocks noChangeArrowheads="1"/>
          </p:cNvSpPr>
          <p:nvPr/>
        </p:nvSpPr>
        <p:spPr bwMode="auto">
          <a:xfrm>
            <a:off x="1282703" y="6245331"/>
            <a:ext cx="3086100" cy="18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94" tIns="45646" rIns="91294" bIns="45646">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de-DE" sz="600" dirty="0">
                <a:solidFill>
                  <a:schemeClr val="tx2"/>
                </a:solidFill>
                <a:latin typeface="+mn-lt"/>
                <a:cs typeface="+mn-cs"/>
              </a:rPr>
              <a:t>Source: US department of Energy Efficiency and Renewable Energy</a:t>
            </a:r>
            <a:endParaRPr lang="en-GB" altLang="de-DE" sz="600" dirty="0">
              <a:solidFill>
                <a:schemeClr val="tx2"/>
              </a:solidFill>
              <a:latin typeface="+mn-lt"/>
              <a:cs typeface="+mn-cs"/>
            </a:endParaRPr>
          </a:p>
        </p:txBody>
      </p:sp>
      <p:sp>
        <p:nvSpPr>
          <p:cNvPr id="17" name="Rechteck 5"/>
          <p:cNvSpPr>
            <a:spLocks noChangeArrowheads="1"/>
          </p:cNvSpPr>
          <p:nvPr/>
        </p:nvSpPr>
        <p:spPr bwMode="auto">
          <a:xfrm>
            <a:off x="6175378" y="2093875"/>
            <a:ext cx="2522537" cy="120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94" tIns="45646" rIns="91294" bIns="45646">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de-DE" sz="1800" b="0" dirty="0">
                <a:solidFill>
                  <a:schemeClr val="tx2"/>
                </a:solidFill>
                <a:latin typeface="+mn-lt"/>
                <a:cs typeface="+mn-cs"/>
              </a:rPr>
              <a:t>Climate change </a:t>
            </a:r>
            <a:r>
              <a:rPr lang="en-US" altLang="de-DE" sz="1800" b="0" dirty="0" smtClean="0">
                <a:solidFill>
                  <a:schemeClr val="tx2"/>
                </a:solidFill>
                <a:latin typeface="+mn-lt"/>
                <a:cs typeface="+mn-cs"/>
              </a:rPr>
              <a:t>= </a:t>
            </a:r>
            <a:r>
              <a:rPr lang="en-US" altLang="de-DE" sz="1800" dirty="0" smtClean="0">
                <a:solidFill>
                  <a:schemeClr val="tx2"/>
                </a:solidFill>
                <a:latin typeface="+mn-lt"/>
                <a:cs typeface="+mn-cs"/>
              </a:rPr>
              <a:t>significant </a:t>
            </a:r>
            <a:r>
              <a:rPr lang="en-US" altLang="de-DE" sz="1800" dirty="0">
                <a:solidFill>
                  <a:schemeClr val="tx2"/>
                </a:solidFill>
                <a:latin typeface="+mn-lt"/>
                <a:cs typeface="+mn-cs"/>
              </a:rPr>
              <a:t>change in </a:t>
            </a:r>
            <a:r>
              <a:rPr lang="en-US" altLang="de-DE" sz="1800" dirty="0" smtClean="0">
                <a:solidFill>
                  <a:schemeClr val="tx2"/>
                </a:solidFill>
                <a:latin typeface="+mn-lt"/>
                <a:cs typeface="+mn-cs"/>
              </a:rPr>
              <a:t>the climate </a:t>
            </a:r>
            <a:r>
              <a:rPr lang="en-US" altLang="de-DE" sz="1800" dirty="0">
                <a:solidFill>
                  <a:schemeClr val="tx2"/>
                </a:solidFill>
                <a:latin typeface="+mn-lt"/>
                <a:cs typeface="+mn-cs"/>
              </a:rPr>
              <a:t>system </a:t>
            </a:r>
            <a:r>
              <a:rPr lang="en-US" altLang="de-DE" sz="1800" b="0" dirty="0">
                <a:solidFill>
                  <a:schemeClr val="tx2"/>
                </a:solidFill>
                <a:latin typeface="+mn-lt"/>
                <a:cs typeface="+mn-cs"/>
              </a:rPr>
              <a:t>over </a:t>
            </a:r>
            <a:r>
              <a:rPr lang="en-US" altLang="de-DE" sz="1800" b="0" dirty="0" smtClean="0">
                <a:solidFill>
                  <a:schemeClr val="tx2"/>
                </a:solidFill>
                <a:latin typeface="+mn-lt"/>
                <a:cs typeface="+mn-cs"/>
              </a:rPr>
              <a:t>time</a:t>
            </a:r>
          </a:p>
        </p:txBody>
      </p:sp>
      <p:pic>
        <p:nvPicPr>
          <p:cNvPr id="2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a:stretch/>
        </p:blipFill>
        <p:spPr bwMode="auto">
          <a:xfrm>
            <a:off x="514204" y="2093875"/>
            <a:ext cx="5632600" cy="415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bwMode="auto">
          <a:xfrm>
            <a:off x="6146803" y="4752975"/>
            <a:ext cx="2522537" cy="1492353"/>
          </a:xfrm>
          <a:prstGeom prst="rect">
            <a:avLst/>
          </a:prstGeom>
          <a:solidFill>
            <a:schemeClr val="bg1">
              <a:lumMod val="8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i="0" u="none" strike="noStrike" cap="none" normalizeH="0" baseline="0" dirty="0" smtClean="0">
                <a:ln>
                  <a:noFill/>
                </a:ln>
                <a:solidFill>
                  <a:srgbClr val="C00000"/>
                </a:solidFill>
                <a:effectLst/>
                <a:latin typeface="Arial" charset="0"/>
              </a:rPr>
              <a:t>More heat is trapped </a:t>
            </a:r>
            <a:br>
              <a:rPr kumimoji="0" lang="en-GB" sz="1400" i="0" u="none" strike="noStrike" cap="none" normalizeH="0" baseline="0" dirty="0" smtClean="0">
                <a:ln>
                  <a:noFill/>
                </a:ln>
                <a:solidFill>
                  <a:srgbClr val="C00000"/>
                </a:solidFill>
                <a:effectLst/>
                <a:latin typeface="Arial" charset="0"/>
              </a:rPr>
            </a:br>
            <a:r>
              <a:rPr kumimoji="0" lang="en-GB" sz="1400" i="0" u="none" strike="noStrike" cap="none" normalizeH="0" baseline="0" dirty="0" smtClean="0">
                <a:ln>
                  <a:noFill/>
                </a:ln>
                <a:solidFill>
                  <a:srgbClr val="C00000"/>
                </a:solidFill>
                <a:effectLst/>
                <a:latin typeface="Arial" charset="0"/>
              </a:rPr>
              <a:t>in the atmosphere,</a:t>
            </a:r>
            <a:r>
              <a:rPr kumimoji="0" lang="en-GB" sz="1400" i="0" u="none" strike="noStrike" cap="none" normalizeH="0" dirty="0" smtClean="0">
                <a:ln>
                  <a:noFill/>
                </a:ln>
                <a:solidFill>
                  <a:srgbClr val="C00000"/>
                </a:solidFill>
                <a:effectLst/>
                <a:latin typeface="Arial" charset="0"/>
              </a:rPr>
              <a:t>  </a:t>
            </a:r>
            <a:br>
              <a:rPr kumimoji="0" lang="en-GB" sz="1400" i="0" u="none" strike="noStrike" cap="none" normalizeH="0" dirty="0" smtClean="0">
                <a:ln>
                  <a:noFill/>
                </a:ln>
                <a:solidFill>
                  <a:srgbClr val="C00000"/>
                </a:solidFill>
                <a:effectLst/>
                <a:latin typeface="Arial" charset="0"/>
              </a:rPr>
            </a:br>
            <a:r>
              <a:rPr kumimoji="0" lang="en-GB" sz="1400" i="0" u="none" strike="noStrike" cap="none" normalizeH="0" dirty="0" smtClean="0">
                <a:ln>
                  <a:noFill/>
                </a:ln>
                <a:solidFill>
                  <a:srgbClr val="C00000"/>
                </a:solidFill>
                <a:effectLst/>
                <a:latin typeface="Arial" charset="0"/>
              </a:rPr>
              <a:t>setting in motion a </a:t>
            </a:r>
            <a:br>
              <a:rPr kumimoji="0" lang="en-GB" sz="1400" i="0" u="none" strike="noStrike" cap="none" normalizeH="0" dirty="0" smtClean="0">
                <a:ln>
                  <a:noFill/>
                </a:ln>
                <a:solidFill>
                  <a:srgbClr val="C00000"/>
                </a:solidFill>
                <a:effectLst/>
                <a:latin typeface="Arial" charset="0"/>
              </a:rPr>
            </a:br>
            <a:r>
              <a:rPr kumimoji="0" lang="en-GB" sz="1400" i="0" u="none" strike="noStrike" cap="none" normalizeH="0" dirty="0" smtClean="0">
                <a:ln>
                  <a:noFill/>
                </a:ln>
                <a:solidFill>
                  <a:srgbClr val="C00000"/>
                </a:solidFill>
                <a:effectLst/>
                <a:latin typeface="Arial" charset="0"/>
              </a:rPr>
              <a:t>range of dynamics</a:t>
            </a:r>
            <a:endParaRPr kumimoji="0" lang="en-GB" sz="1400" i="0" u="none" strike="noStrike" cap="none" normalizeH="0" baseline="0" dirty="0" smtClean="0">
              <a:ln>
                <a:noFill/>
              </a:ln>
              <a:solidFill>
                <a:srgbClr val="C00000"/>
              </a:solidFill>
              <a:effectLst/>
              <a:latin typeface="Arial" charset="0"/>
            </a:endParaRPr>
          </a:p>
        </p:txBody>
      </p:sp>
      <p:sp>
        <p:nvSpPr>
          <p:cNvPr id="5" name="Pfeil nach rechts 4"/>
          <p:cNvSpPr/>
          <p:nvPr/>
        </p:nvSpPr>
        <p:spPr bwMode="auto">
          <a:xfrm>
            <a:off x="5711831" y="5010150"/>
            <a:ext cx="476250" cy="361950"/>
          </a:xfrm>
          <a:prstGeom prst="rightArrow">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err="1" smtClean="0">
              <a:ln>
                <a:noFill/>
              </a:ln>
              <a:solidFill>
                <a:schemeClr val="tx2"/>
              </a:solidFill>
              <a:effectLst/>
              <a:latin typeface="Arial" charset="0"/>
            </a:endParaRPr>
          </a:p>
        </p:txBody>
      </p:sp>
      <p:sp>
        <p:nvSpPr>
          <p:cNvPr id="6" name="Fußzeilenplatzhalter 5"/>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43306980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63" t="24906" r="17052"/>
          <a:stretch/>
        </p:blipFill>
        <p:spPr bwMode="auto">
          <a:xfrm>
            <a:off x="679155" y="2434773"/>
            <a:ext cx="4978966" cy="264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
          <p:cNvSpPr txBox="1">
            <a:spLocks noChangeArrowheads="1"/>
          </p:cNvSpPr>
          <p:nvPr/>
        </p:nvSpPr>
        <p:spPr bwMode="auto">
          <a:xfrm>
            <a:off x="684213" y="2245659"/>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de-DE" sz="2000">
              <a:latin typeface="Arial" pitchFamily="34" charset="0"/>
            </a:endParaRPr>
          </a:p>
        </p:txBody>
      </p:sp>
      <p:sp>
        <p:nvSpPr>
          <p:cNvPr id="9" name="Rechteck 7"/>
          <p:cNvSpPr>
            <a:spLocks noChangeArrowheads="1"/>
          </p:cNvSpPr>
          <p:nvPr/>
        </p:nvSpPr>
        <p:spPr bwMode="auto">
          <a:xfrm>
            <a:off x="920750" y="1891716"/>
            <a:ext cx="53990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de-DE" sz="1600" dirty="0">
                <a:solidFill>
                  <a:schemeClr val="tx2"/>
                </a:solidFill>
                <a:latin typeface="+mj-lt"/>
                <a:ea typeface="+mj-ea"/>
                <a:cs typeface="+mj-cs"/>
              </a:rPr>
              <a:t>Reference </a:t>
            </a:r>
            <a:r>
              <a:rPr lang="en-US" altLang="de-DE" sz="1600" dirty="0" smtClean="0">
                <a:solidFill>
                  <a:schemeClr val="tx2"/>
                </a:solidFill>
                <a:latin typeface="+mj-lt"/>
                <a:ea typeface="+mj-ea"/>
                <a:cs typeface="+mj-cs"/>
              </a:rPr>
              <a:t>period: 1901-2012</a:t>
            </a:r>
            <a:endParaRPr lang="en-GB" altLang="de-DE" sz="1600" dirty="0">
              <a:solidFill>
                <a:schemeClr val="tx2"/>
              </a:solidFill>
              <a:latin typeface="+mj-lt"/>
              <a:ea typeface="+mj-ea"/>
              <a:cs typeface="+mj-cs"/>
            </a:endParaRPr>
          </a:p>
        </p:txBody>
      </p:sp>
      <p:sp>
        <p:nvSpPr>
          <p:cNvPr id="13" name="Pfeil nach rechts 12"/>
          <p:cNvSpPr/>
          <p:nvPr/>
        </p:nvSpPr>
        <p:spPr>
          <a:xfrm>
            <a:off x="1006475" y="5734189"/>
            <a:ext cx="688975" cy="557213"/>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anchor="ctr"/>
          <a:lstStyle/>
          <a:p>
            <a:pPr algn="ctr" fontAlgn="auto">
              <a:spcBef>
                <a:spcPts val="0"/>
              </a:spcBef>
              <a:spcAft>
                <a:spcPts val="0"/>
              </a:spcAft>
              <a:defRPr/>
            </a:pPr>
            <a:endParaRPr lang="de-DE" sz="2000">
              <a:latin typeface="Arial" pitchFamily="34" charset="0"/>
              <a:cs typeface="Arial" pitchFamily="34" charset="0"/>
            </a:endParaRPr>
          </a:p>
        </p:txBody>
      </p:sp>
      <p:sp>
        <p:nvSpPr>
          <p:cNvPr id="14" name="Textfeld 2"/>
          <p:cNvSpPr txBox="1">
            <a:spLocks noChangeArrowheads="1"/>
          </p:cNvSpPr>
          <p:nvPr/>
        </p:nvSpPr>
        <p:spPr bwMode="auto">
          <a:xfrm>
            <a:off x="5547995" y="2434773"/>
            <a:ext cx="29071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altLang="de-DE" sz="1600" dirty="0" smtClean="0">
                <a:solidFill>
                  <a:schemeClr val="tx2"/>
                </a:solidFill>
                <a:latin typeface="+mj-lt"/>
                <a:ea typeface="+mj-ea"/>
                <a:cs typeface="+mj-cs"/>
              </a:rPr>
              <a:t>In many areas of the world, temperature has increased considerably (~2°C) in the last decade</a:t>
            </a:r>
            <a:endParaRPr lang="de-DE" altLang="de-DE" sz="1600" dirty="0">
              <a:solidFill>
                <a:schemeClr val="tx2"/>
              </a:solidFill>
              <a:latin typeface="+mj-lt"/>
              <a:ea typeface="+mj-ea"/>
              <a:cs typeface="+mj-cs"/>
            </a:endParaRPr>
          </a:p>
        </p:txBody>
      </p:sp>
      <p:sp>
        <p:nvSpPr>
          <p:cNvPr id="15" name="Rechteck 3"/>
          <p:cNvSpPr>
            <a:spLocks noChangeArrowheads="1"/>
          </p:cNvSpPr>
          <p:nvPr/>
        </p:nvSpPr>
        <p:spPr bwMode="auto">
          <a:xfrm>
            <a:off x="1708150" y="5696702"/>
            <a:ext cx="7435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de-DE" sz="2000" dirty="0">
                <a:solidFill>
                  <a:schemeClr val="tx2"/>
                </a:solidFill>
                <a:latin typeface="+mj-lt"/>
                <a:ea typeface="+mj-ea"/>
                <a:cs typeface="+mj-cs"/>
              </a:rPr>
              <a:t>Important to focus on long-term trends, not yearly variations! Temperature increase is undeniable! </a:t>
            </a:r>
            <a:endParaRPr lang="de-DE" altLang="de-DE" sz="2000" dirty="0">
              <a:solidFill>
                <a:schemeClr val="tx2"/>
              </a:solidFill>
              <a:latin typeface="+mj-lt"/>
              <a:ea typeface="+mj-ea"/>
              <a:cs typeface="+mj-cs"/>
            </a:endParaRPr>
          </a:p>
        </p:txBody>
      </p:sp>
      <p:sp>
        <p:nvSpPr>
          <p:cNvPr id="20" name="Titel 1"/>
          <p:cNvSpPr txBox="1">
            <a:spLocks/>
          </p:cNvSpPr>
          <p:nvPr/>
        </p:nvSpPr>
        <p:spPr bwMode="auto">
          <a:xfrm>
            <a:off x="679155" y="1047236"/>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66700" indent="-266700"/>
            <a:r>
              <a:rPr lang="en-GB" b="0" kern="0" dirty="0" smtClean="0">
                <a:solidFill>
                  <a:schemeClr val="accent2"/>
                </a:solidFill>
              </a:rPr>
              <a:t>I. </a:t>
            </a:r>
            <a:r>
              <a:rPr lang="en-GB" b="0" kern="0" dirty="0" smtClean="0"/>
              <a:t>Climate Trends Worldwide</a:t>
            </a:r>
            <a:br>
              <a:rPr lang="en-GB" b="0" kern="0" dirty="0" smtClean="0"/>
            </a:br>
            <a:r>
              <a:rPr lang="en-GB" sz="2000" dirty="0"/>
              <a:t>– </a:t>
            </a:r>
            <a:r>
              <a:rPr lang="en-GB" sz="2000" b="0" dirty="0"/>
              <a:t>Past temperature changes 2000</a:t>
            </a:r>
            <a:r>
              <a:rPr lang="en-US" sz="2000" b="0" dirty="0"/>
              <a:t>– </a:t>
            </a:r>
            <a:r>
              <a:rPr lang="en-US" sz="2000" b="0" dirty="0" smtClean="0"/>
              <a:t>2009</a:t>
            </a:r>
            <a:endParaRPr lang="de-DE" sz="2000" dirty="0"/>
          </a:p>
        </p:txBody>
      </p:sp>
      <p:sp>
        <p:nvSpPr>
          <p:cNvPr id="17" name="Rechteck 4"/>
          <p:cNvSpPr>
            <a:spLocks noChangeArrowheads="1"/>
          </p:cNvSpPr>
          <p:nvPr/>
        </p:nvSpPr>
        <p:spPr bwMode="auto">
          <a:xfrm>
            <a:off x="6057900" y="6411174"/>
            <a:ext cx="3086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de-DE" sz="600" dirty="0">
                <a:solidFill>
                  <a:schemeClr val="tx2"/>
                </a:solidFill>
                <a:latin typeface="+mn-lt"/>
                <a:cs typeface="+mn-cs"/>
              </a:rPr>
              <a:t>Source: </a:t>
            </a:r>
            <a:r>
              <a:rPr lang="en-US" altLang="de-DE" sz="600" dirty="0" smtClean="0">
                <a:solidFill>
                  <a:schemeClr val="tx2"/>
                </a:solidFill>
                <a:latin typeface="+mn-lt"/>
                <a:cs typeface="+mn-cs"/>
              </a:rPr>
              <a:t>IPCC 2014</a:t>
            </a:r>
            <a:endParaRPr lang="en-GB" altLang="de-DE" sz="600" dirty="0">
              <a:solidFill>
                <a:schemeClr val="tx2"/>
              </a:solidFill>
              <a:latin typeface="+mn-lt"/>
              <a:cs typeface="+mn-cs"/>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535" b="76895"/>
          <a:stretch/>
        </p:blipFill>
        <p:spPr bwMode="auto">
          <a:xfrm>
            <a:off x="5608955" y="4315572"/>
            <a:ext cx="3228685" cy="74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6496758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598613" y="2194859"/>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de-DE" sz="2000">
              <a:latin typeface="Arial" pitchFamily="34" charset="0"/>
            </a:endParaRPr>
          </a:p>
        </p:txBody>
      </p:sp>
      <p:sp>
        <p:nvSpPr>
          <p:cNvPr id="15" name="Rechteck 3"/>
          <p:cNvSpPr>
            <a:spLocks noChangeArrowheads="1"/>
          </p:cNvSpPr>
          <p:nvPr/>
        </p:nvSpPr>
        <p:spPr bwMode="auto">
          <a:xfrm>
            <a:off x="1708150" y="5696702"/>
            <a:ext cx="67470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de-DE" sz="2000" dirty="0">
                <a:solidFill>
                  <a:schemeClr val="tx2"/>
                </a:solidFill>
                <a:latin typeface="+mj-lt"/>
                <a:ea typeface="+mj-ea"/>
                <a:cs typeface="+mj-cs"/>
              </a:rPr>
              <a:t>Temperature is predicted to continue to rise, </a:t>
            </a:r>
            <a:br>
              <a:rPr lang="en-US" altLang="de-DE" sz="2000" dirty="0">
                <a:solidFill>
                  <a:schemeClr val="tx2"/>
                </a:solidFill>
                <a:latin typeface="+mj-lt"/>
                <a:ea typeface="+mj-ea"/>
                <a:cs typeface="+mj-cs"/>
              </a:rPr>
            </a:br>
            <a:r>
              <a:rPr lang="en-US" altLang="de-DE" sz="2000" dirty="0">
                <a:solidFill>
                  <a:schemeClr val="tx2"/>
                </a:solidFill>
                <a:latin typeface="+mj-lt"/>
                <a:ea typeface="+mj-ea"/>
                <a:cs typeface="+mj-cs"/>
              </a:rPr>
              <a:t>even with increasing mitigation </a:t>
            </a:r>
            <a:r>
              <a:rPr lang="en-US" altLang="de-DE" sz="2000" dirty="0" smtClean="0">
                <a:solidFill>
                  <a:schemeClr val="tx2"/>
                </a:solidFill>
                <a:latin typeface="+mj-lt"/>
                <a:ea typeface="+mj-ea"/>
                <a:cs typeface="+mj-cs"/>
              </a:rPr>
              <a:t>efforts! </a:t>
            </a:r>
            <a:endParaRPr lang="de-DE" altLang="de-DE" sz="2000" dirty="0">
              <a:solidFill>
                <a:schemeClr val="tx2"/>
              </a:solidFill>
              <a:latin typeface="+mj-lt"/>
              <a:ea typeface="+mj-ea"/>
              <a:cs typeface="+mj-cs"/>
            </a:endParaRPr>
          </a:p>
        </p:txBody>
      </p:sp>
      <p:sp>
        <p:nvSpPr>
          <p:cNvPr id="20" name="Titel 1"/>
          <p:cNvSpPr txBox="1">
            <a:spLocks/>
          </p:cNvSpPr>
          <p:nvPr/>
        </p:nvSpPr>
        <p:spPr bwMode="auto">
          <a:xfrm>
            <a:off x="679155" y="1047236"/>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66700" indent="-266700"/>
            <a:r>
              <a:rPr lang="en-GB" b="0" kern="0" dirty="0" smtClean="0">
                <a:solidFill>
                  <a:schemeClr val="accent2"/>
                </a:solidFill>
              </a:rPr>
              <a:t>I. </a:t>
            </a:r>
            <a:r>
              <a:rPr lang="en-GB" b="0" kern="0" dirty="0" smtClean="0"/>
              <a:t>Climate Trends Worldwide</a:t>
            </a:r>
            <a:br>
              <a:rPr lang="en-GB" b="0" kern="0" dirty="0" smtClean="0"/>
            </a:br>
            <a:r>
              <a:rPr lang="en-GB" sz="2000" dirty="0"/>
              <a:t>– </a:t>
            </a:r>
            <a:r>
              <a:rPr lang="en-GB" sz="2000" b="0" dirty="0" smtClean="0"/>
              <a:t>Future projections </a:t>
            </a:r>
            <a:r>
              <a:rPr lang="de-DE" sz="2000" b="0" dirty="0" smtClean="0"/>
              <a:t>2081-2100</a:t>
            </a:r>
            <a:r>
              <a:rPr lang="en-GB" sz="2000" dirty="0" smtClean="0"/>
              <a:t> </a:t>
            </a:r>
            <a:endParaRPr lang="de-DE" sz="2000" dirty="0"/>
          </a:p>
        </p:txBody>
      </p:sp>
      <p:sp>
        <p:nvSpPr>
          <p:cNvPr id="17" name="Rechteck 4"/>
          <p:cNvSpPr>
            <a:spLocks noChangeArrowheads="1"/>
          </p:cNvSpPr>
          <p:nvPr/>
        </p:nvSpPr>
        <p:spPr bwMode="auto">
          <a:xfrm>
            <a:off x="6057900" y="6392124"/>
            <a:ext cx="3086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de-DE" sz="600" dirty="0">
                <a:solidFill>
                  <a:schemeClr val="tx2"/>
                </a:solidFill>
                <a:latin typeface="+mn-lt"/>
                <a:cs typeface="+mn-cs"/>
              </a:rPr>
              <a:t>Source: </a:t>
            </a:r>
            <a:r>
              <a:rPr lang="en-US" altLang="de-DE" sz="600" dirty="0" smtClean="0">
                <a:solidFill>
                  <a:schemeClr val="tx2"/>
                </a:solidFill>
                <a:latin typeface="+mn-lt"/>
                <a:cs typeface="+mn-cs"/>
              </a:rPr>
              <a:t>IPCC 2014</a:t>
            </a:r>
            <a:endParaRPr lang="en-GB" altLang="de-DE" sz="600" dirty="0">
              <a:solidFill>
                <a:schemeClr val="tx2"/>
              </a:solidFill>
              <a:latin typeface="+mn-lt"/>
              <a:cs typeface="+mn-cs"/>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135"/>
          <a:stretch/>
        </p:blipFill>
        <p:spPr bwMode="auto">
          <a:xfrm>
            <a:off x="494881" y="1986644"/>
            <a:ext cx="8100477" cy="268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342" y="4676527"/>
            <a:ext cx="23336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Pfeil nach rechts 18"/>
          <p:cNvSpPr/>
          <p:nvPr/>
        </p:nvSpPr>
        <p:spPr>
          <a:xfrm rot="5400000">
            <a:off x="2245299" y="4235067"/>
            <a:ext cx="545073" cy="655849"/>
          </a:xfrm>
          <a:prstGeom prst="rightArrow">
            <a:avLst/>
          </a:prstGeom>
          <a:solidFill>
            <a:srgbClr val="999999"/>
          </a:solidFill>
          <a:ln w="762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3614" tIns="233614" rIns="233614" bIns="233614" spcCol="1270" anchor="ctr"/>
          <a:lstStyle/>
          <a:p>
            <a:pPr algn="ctr" defTabSz="977900" fontAlgn="auto">
              <a:lnSpc>
                <a:spcPct val="90000"/>
              </a:lnSpc>
              <a:spcAft>
                <a:spcPct val="35000"/>
              </a:spcAft>
            </a:pPr>
            <a:endParaRPr lang="de-DE" sz="1800">
              <a:solidFill>
                <a:schemeClr val="bg1"/>
              </a:solidFill>
              <a:latin typeface="Arial" pitchFamily="34" charset="0"/>
              <a:cs typeface="Arial" pitchFamily="34" charset="0"/>
            </a:endParaRPr>
          </a:p>
        </p:txBody>
      </p:sp>
      <p:sp>
        <p:nvSpPr>
          <p:cNvPr id="21" name="Pfeil nach rechts 20"/>
          <p:cNvSpPr/>
          <p:nvPr/>
        </p:nvSpPr>
        <p:spPr>
          <a:xfrm rot="5400000">
            <a:off x="6281857" y="4235067"/>
            <a:ext cx="545073" cy="655849"/>
          </a:xfrm>
          <a:prstGeom prst="rightArrow">
            <a:avLst/>
          </a:prstGeom>
          <a:solidFill>
            <a:srgbClr val="999999"/>
          </a:solidFill>
          <a:ln w="762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3614" tIns="233614" rIns="233614" bIns="233614" spcCol="1270" anchor="ctr"/>
          <a:lstStyle/>
          <a:p>
            <a:pPr algn="ctr" defTabSz="977900" fontAlgn="auto">
              <a:lnSpc>
                <a:spcPct val="90000"/>
              </a:lnSpc>
              <a:spcAft>
                <a:spcPct val="35000"/>
              </a:spcAft>
            </a:pPr>
            <a:endParaRPr lang="de-DE" sz="1800">
              <a:solidFill>
                <a:schemeClr val="bg1"/>
              </a:solidFill>
              <a:latin typeface="Arial" pitchFamily="34" charset="0"/>
              <a:cs typeface="Arial" pitchFamily="34" charset="0"/>
            </a:endParaRPr>
          </a:p>
        </p:txBody>
      </p:sp>
      <p:sp>
        <p:nvSpPr>
          <p:cNvPr id="3" name="Rechteck 2"/>
          <p:cNvSpPr/>
          <p:nvPr/>
        </p:nvSpPr>
        <p:spPr>
          <a:xfrm>
            <a:off x="1290540" y="4801007"/>
            <a:ext cx="2068512" cy="523220"/>
          </a:xfrm>
          <a:prstGeom prst="rect">
            <a:avLst/>
          </a:prstGeom>
        </p:spPr>
        <p:txBody>
          <a:bodyPr wrap="square">
            <a:spAutoFit/>
          </a:bodyPr>
          <a:lstStyle/>
          <a:p>
            <a:pPr algn="ctr"/>
            <a:r>
              <a:rPr lang="en-GB" altLang="de-DE" sz="1400" dirty="0" smtClean="0">
                <a:solidFill>
                  <a:schemeClr val="tx2"/>
                </a:solidFill>
              </a:rPr>
              <a:t>Low—emissions, mitigation scenario</a:t>
            </a:r>
            <a:endParaRPr lang="en-US" sz="1400" dirty="0"/>
          </a:p>
        </p:txBody>
      </p:sp>
      <p:sp>
        <p:nvSpPr>
          <p:cNvPr id="22" name="Rechteck 21"/>
          <p:cNvSpPr/>
          <p:nvPr/>
        </p:nvSpPr>
        <p:spPr>
          <a:xfrm>
            <a:off x="5701505" y="4801007"/>
            <a:ext cx="2068512" cy="523220"/>
          </a:xfrm>
          <a:prstGeom prst="rect">
            <a:avLst/>
          </a:prstGeom>
        </p:spPr>
        <p:txBody>
          <a:bodyPr wrap="square">
            <a:spAutoFit/>
          </a:bodyPr>
          <a:lstStyle/>
          <a:p>
            <a:pPr algn="ctr"/>
            <a:r>
              <a:rPr lang="en-GB" altLang="de-DE" sz="1400" dirty="0" smtClean="0">
                <a:solidFill>
                  <a:schemeClr val="tx2"/>
                </a:solidFill>
              </a:rPr>
              <a:t>High—emissions scenario</a:t>
            </a:r>
            <a:endParaRPr lang="en-US" sz="1400" dirty="0"/>
          </a:p>
        </p:txBody>
      </p:sp>
      <p:sp>
        <p:nvSpPr>
          <p:cNvPr id="23" name="Pfeil nach rechts 22"/>
          <p:cNvSpPr/>
          <p:nvPr/>
        </p:nvSpPr>
        <p:spPr>
          <a:xfrm>
            <a:off x="1006475" y="5734189"/>
            <a:ext cx="688975" cy="557213"/>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anchor="ctr"/>
          <a:lstStyle/>
          <a:p>
            <a:pPr algn="ctr" fontAlgn="auto">
              <a:spcBef>
                <a:spcPts val="0"/>
              </a:spcBef>
              <a:spcAft>
                <a:spcPts val="0"/>
              </a:spcAft>
              <a:defRPr/>
            </a:pPr>
            <a:endParaRPr lang="de-DE" sz="2000">
              <a:latin typeface="Arial" pitchFamily="34" charset="0"/>
              <a:cs typeface="Arial" pitchFamily="34" charset="0"/>
            </a:endParaRPr>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106230425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elle 35"/>
          <p:cNvGraphicFramePr>
            <a:graphicFrameLocks noGrp="1"/>
          </p:cNvGraphicFramePr>
          <p:nvPr>
            <p:extLst>
              <p:ext uri="{D42A27DB-BD31-4B8C-83A1-F6EECF244321}">
                <p14:modId xmlns:p14="http://schemas.microsoft.com/office/powerpoint/2010/main" val="4159332670"/>
              </p:ext>
            </p:extLst>
          </p:nvPr>
        </p:nvGraphicFramePr>
        <p:xfrm>
          <a:off x="679155" y="2044700"/>
          <a:ext cx="8101013" cy="4114899"/>
        </p:xfrm>
        <a:graphic>
          <a:graphicData uri="http://schemas.openxmlformats.org/drawingml/2006/table">
            <a:tbl>
              <a:tblPr firstRow="1" bandRow="1"/>
              <a:tblGrid>
                <a:gridCol w="1319908"/>
                <a:gridCol w="1356221"/>
                <a:gridCol w="1356221"/>
                <a:gridCol w="1356221"/>
                <a:gridCol w="1356221"/>
                <a:gridCol w="1356221"/>
              </a:tblGrid>
              <a:tr h="46458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800" dirty="0" smtClean="0">
                          <a:latin typeface="+mj-lt"/>
                        </a:rPr>
                        <a:t>Changes</a:t>
                      </a:r>
                      <a:endParaRPr lang="de-DE" sz="18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6E645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dirty="0" smtClean="0">
                          <a:latin typeface="+mj-lt"/>
                        </a:rPr>
                        <a:t>+1</a:t>
                      </a:r>
                      <a:r>
                        <a:rPr lang="en-GB" sz="1600" baseline="0" dirty="0" smtClean="0">
                          <a:latin typeface="+mj-lt"/>
                        </a:rPr>
                        <a:t>⁰C</a:t>
                      </a:r>
                      <a:endParaRPr lang="de-DE" sz="16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6E645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dirty="0" smtClean="0">
                          <a:latin typeface="+mj-lt"/>
                        </a:rPr>
                        <a:t>+2</a:t>
                      </a:r>
                      <a:r>
                        <a:rPr lang="en-GB" sz="1600" baseline="0" dirty="0" smtClean="0">
                          <a:latin typeface="+mj-lt"/>
                        </a:rPr>
                        <a:t>⁰</a:t>
                      </a:r>
                      <a:r>
                        <a:rPr lang="en-GB" sz="1600" dirty="0" smtClean="0">
                          <a:latin typeface="+mj-lt"/>
                        </a:rPr>
                        <a:t>C</a:t>
                      </a:r>
                      <a:endParaRPr lang="de-DE" sz="16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6E645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dirty="0" smtClean="0">
                          <a:latin typeface="+mj-lt"/>
                        </a:rPr>
                        <a:t>+3</a:t>
                      </a:r>
                      <a:r>
                        <a:rPr lang="en-GB" sz="1600" baseline="0" dirty="0" smtClean="0">
                          <a:latin typeface="+mj-lt"/>
                        </a:rPr>
                        <a:t>⁰</a:t>
                      </a:r>
                      <a:r>
                        <a:rPr lang="en-GB" sz="1600" dirty="0" smtClean="0">
                          <a:latin typeface="+mj-lt"/>
                        </a:rPr>
                        <a:t>C</a:t>
                      </a:r>
                      <a:endParaRPr lang="de-DE" sz="16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6E645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dirty="0" smtClean="0">
                          <a:latin typeface="+mj-lt"/>
                        </a:rPr>
                        <a:t>+4</a:t>
                      </a:r>
                      <a:r>
                        <a:rPr lang="en-GB" sz="1600" baseline="0" dirty="0" smtClean="0">
                          <a:latin typeface="+mj-lt"/>
                        </a:rPr>
                        <a:t>⁰</a:t>
                      </a:r>
                      <a:r>
                        <a:rPr lang="en-GB" sz="1600" dirty="0" smtClean="0">
                          <a:latin typeface="+mj-lt"/>
                        </a:rPr>
                        <a:t>C</a:t>
                      </a:r>
                      <a:endParaRPr lang="de-DE" sz="16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6E645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600" dirty="0" smtClean="0">
                          <a:latin typeface="+mj-lt"/>
                        </a:rPr>
                        <a:t>+5</a:t>
                      </a:r>
                      <a:r>
                        <a:rPr lang="en-GB" sz="1600" baseline="0" dirty="0" smtClean="0">
                          <a:latin typeface="+mj-lt"/>
                        </a:rPr>
                        <a:t>⁰</a:t>
                      </a:r>
                      <a:r>
                        <a:rPr lang="en-GB" sz="1600" dirty="0" smtClean="0">
                          <a:latin typeface="+mj-lt"/>
                        </a:rPr>
                        <a:t>C</a:t>
                      </a:r>
                      <a:endParaRPr lang="de-DE" sz="16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6E6452"/>
                    </a:solidFill>
                  </a:tcPr>
                </a:tc>
              </a:tr>
              <a:tr h="10950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1" kern="0" dirty="0" smtClean="0">
                          <a:solidFill>
                            <a:schemeClr val="tx2"/>
                          </a:solidFill>
                          <a:latin typeface="+mj-lt"/>
                          <a:ea typeface="+mj-ea"/>
                          <a:cs typeface="+mj-cs"/>
                        </a:rPr>
                        <a:t>Weather</a:t>
                      </a:r>
                      <a:endParaRPr lang="de-DE" sz="1600" b="1" kern="0" dirty="0">
                        <a:solidFill>
                          <a:schemeClr val="tx2"/>
                        </a:solidFill>
                        <a:latin typeface="+mj-lt"/>
                        <a:ea typeface="+mj-ea"/>
                        <a:cs typeface="+mj-cs"/>
                      </a:endParaRPr>
                    </a:p>
                  </a:txBody>
                  <a:tcPr marL="91445" marR="91445" marT="45715" marB="45715" anchor="ctr">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4B4B4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de-DE" sz="14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4B4B4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de-DE" sz="14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F88B4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de-DE" sz="14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F97B4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de-DE" sz="14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de-DE" sz="14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10950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1" kern="0" dirty="0" smtClean="0">
                          <a:solidFill>
                            <a:schemeClr val="tx2"/>
                          </a:solidFill>
                          <a:latin typeface="+mj-lt"/>
                          <a:ea typeface="+mj-ea"/>
                          <a:cs typeface="+mj-cs"/>
                        </a:rPr>
                        <a:t>Ecosystem</a:t>
                      </a:r>
                      <a:endParaRPr lang="de-DE" sz="1600" b="1" kern="0" dirty="0">
                        <a:solidFill>
                          <a:schemeClr val="tx2"/>
                        </a:solidFill>
                        <a:latin typeface="+mj-lt"/>
                        <a:ea typeface="+mj-ea"/>
                        <a:cs typeface="+mj-cs"/>
                      </a:endParaRPr>
                    </a:p>
                  </a:txBody>
                  <a:tcPr marL="91445" marR="91445" marT="45715" marB="45715" anchor="ctr">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4B4B4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de-DE" sz="14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4B4B4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de-DE" sz="14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F88B4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de-DE" sz="14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F97B4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de-DE" sz="14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de-DE" sz="14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10950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600" b="1" kern="0" dirty="0" smtClean="0">
                          <a:solidFill>
                            <a:schemeClr val="tx2"/>
                          </a:solidFill>
                          <a:latin typeface="+mj-lt"/>
                          <a:ea typeface="+mj-ea"/>
                          <a:cs typeface="+mj-cs"/>
                        </a:rPr>
                        <a:t>People</a:t>
                      </a:r>
                      <a:endParaRPr lang="de-DE" sz="1600" b="1" kern="0" dirty="0">
                        <a:solidFill>
                          <a:schemeClr val="tx2"/>
                        </a:solidFill>
                        <a:latin typeface="+mj-lt"/>
                        <a:ea typeface="+mj-ea"/>
                        <a:cs typeface="+mj-cs"/>
                      </a:endParaRPr>
                    </a:p>
                  </a:txBody>
                  <a:tcPr marL="91445" marR="91445" marT="45715" marB="45715" anchor="ctr">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4B4B4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de-DE" sz="14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4B4B4B">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de-DE" sz="14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F88B4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de-DE" sz="14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F97B4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de-DE" sz="14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de-DE" sz="14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3650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de-DE" sz="1400" dirty="0">
                        <a:latin typeface="+mj-lt"/>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rgbClr val="4B4B4B">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1" kern="1200" dirty="0" smtClean="0">
                          <a:solidFill>
                            <a:schemeClr val="tx2"/>
                          </a:solidFill>
                          <a:latin typeface="+mj-lt"/>
                          <a:ea typeface="+mj-ea"/>
                          <a:cs typeface="+mj-cs"/>
                        </a:rPr>
                        <a:t>2020-2030</a:t>
                      </a:r>
                      <a:endParaRPr lang="de-DE" sz="1600" b="1" kern="1200" dirty="0">
                        <a:solidFill>
                          <a:schemeClr val="tx2"/>
                        </a:solidFill>
                        <a:latin typeface="+mj-lt"/>
                        <a:ea typeface="+mj-ea"/>
                        <a:cs typeface="+mj-cs"/>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600" b="1" kern="1200" dirty="0" smtClean="0">
                          <a:solidFill>
                            <a:schemeClr val="tx2"/>
                          </a:solidFill>
                          <a:latin typeface="+mj-lt"/>
                          <a:ea typeface="+mj-ea"/>
                          <a:cs typeface="+mj-cs"/>
                        </a:rPr>
                        <a:t>2050</a:t>
                      </a:r>
                      <a:endParaRPr lang="de-DE" sz="1600" b="1" kern="1200" dirty="0">
                        <a:solidFill>
                          <a:schemeClr val="tx2"/>
                        </a:solidFill>
                        <a:latin typeface="+mj-lt"/>
                        <a:ea typeface="+mj-ea"/>
                        <a:cs typeface="+mj-cs"/>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600" b="1" kern="1200" dirty="0" smtClean="0">
                          <a:solidFill>
                            <a:schemeClr val="tx2"/>
                          </a:solidFill>
                          <a:latin typeface="+mj-lt"/>
                          <a:ea typeface="+mj-ea"/>
                          <a:cs typeface="+mj-cs"/>
                        </a:rPr>
                        <a:t>2080</a:t>
                      </a:r>
                      <a:endParaRPr lang="de-DE" sz="1600" b="1" kern="1200" dirty="0">
                        <a:solidFill>
                          <a:schemeClr val="tx2"/>
                        </a:solidFill>
                        <a:latin typeface="+mj-lt"/>
                        <a:ea typeface="+mj-ea"/>
                        <a:cs typeface="+mj-cs"/>
                      </a:endParaRPr>
                    </a:p>
                  </a:txBody>
                  <a:tcPr marL="91445" marR="91445" marT="45715" marB="45715">
                    <a:lnL w="12700" cap="flat" cmpd="sng" algn="ctr">
                      <a:solidFill>
                        <a:srgbClr val="4B4B4B"/>
                      </a:solidFill>
                      <a:prstDash val="solid"/>
                      <a:round/>
                      <a:headEnd type="none" w="med" len="med"/>
                      <a:tailEnd type="none" w="med" len="med"/>
                    </a:lnL>
                    <a:lnR w="12700" cap="flat" cmpd="sng" algn="ctr">
                      <a:solidFill>
                        <a:srgbClr val="4B4B4B"/>
                      </a:solidFill>
                      <a:prstDash val="solid"/>
                      <a:round/>
                      <a:headEnd type="none" w="med" len="med"/>
                      <a:tailEnd type="none" w="med" len="med"/>
                    </a:lnR>
                    <a:lnT w="12700" cap="flat" cmpd="sng" algn="ctr">
                      <a:solidFill>
                        <a:srgbClr val="4B4B4B"/>
                      </a:solidFill>
                      <a:prstDash val="solid"/>
                      <a:round/>
                      <a:headEnd type="none" w="med" len="med"/>
                      <a:tailEnd type="none" w="med" len="med"/>
                    </a:lnT>
                    <a:lnB w="12700" cap="flat" cmpd="sng" algn="ctr">
                      <a:solidFill>
                        <a:srgbClr val="4B4B4B"/>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hMerge="1">
                  <a:txBody>
                    <a:bodyPr/>
                    <a:lstStyle/>
                    <a:p>
                      <a:pPr algn="ctr"/>
                      <a:endParaRPr lang="de-DE" dirty="0"/>
                    </a:p>
                  </a:txBody>
                  <a:tcPr>
                    <a:solidFill>
                      <a:srgbClr val="FF6600"/>
                    </a:solidFill>
                  </a:tcPr>
                </a:tc>
                <a:tc hMerge="1">
                  <a:txBody>
                    <a:bodyPr/>
                    <a:lstStyle/>
                    <a:p>
                      <a:pPr algn="ctr"/>
                      <a:endParaRPr lang="de-DE" dirty="0"/>
                    </a:p>
                  </a:txBody>
                  <a:tcPr>
                    <a:solidFill>
                      <a:srgbClr val="FF0000"/>
                    </a:solidFill>
                  </a:tcPr>
                </a:tc>
              </a:tr>
            </a:tbl>
          </a:graphicData>
        </a:graphic>
      </p:graphicFrame>
      <p:sp>
        <p:nvSpPr>
          <p:cNvPr id="37" name="Pfeil nach rechts 36"/>
          <p:cNvSpPr/>
          <p:nvPr/>
        </p:nvSpPr>
        <p:spPr>
          <a:xfrm>
            <a:off x="2047580" y="2471837"/>
            <a:ext cx="6048375" cy="1123950"/>
          </a:xfrm>
          <a:prstGeom prst="rightArrow">
            <a:avLst>
              <a:gd name="adj1" fmla="val 50000"/>
              <a:gd name="adj2" fmla="val 22729"/>
            </a:avLst>
          </a:prstGeom>
          <a:solidFill>
            <a:srgbClr val="FFFFFF"/>
          </a:solidFill>
          <a:ln w="9525" cap="flat" cmpd="sng" algn="ctr">
            <a:solidFill>
              <a:srgbClr val="4B4B4B"/>
            </a:solidFill>
            <a:prstDash val="solid"/>
          </a:ln>
          <a:effectLst/>
        </p:spPr>
        <p:txBody>
          <a:bodyPr lIns="216000" tIns="234000" rIns="216000" bIns="234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b="0" dirty="0">
                <a:solidFill>
                  <a:schemeClr val="tx2"/>
                </a:solidFill>
                <a:latin typeface="+mj-lt"/>
                <a:ea typeface="+mj-ea"/>
                <a:cs typeface="+mj-cs"/>
              </a:rPr>
              <a:t>More intense storms, floods, forest fires, extreme drought,  heat waves</a:t>
            </a:r>
            <a:endParaRPr lang="de-DE" sz="1800" b="0" dirty="0">
              <a:solidFill>
                <a:schemeClr val="tx2"/>
              </a:solidFill>
              <a:latin typeface="+mj-lt"/>
              <a:ea typeface="+mj-ea"/>
              <a:cs typeface="+mj-cs"/>
            </a:endParaRPr>
          </a:p>
        </p:txBody>
      </p:sp>
      <p:sp>
        <p:nvSpPr>
          <p:cNvPr id="38" name="Pfeil nach rechts 37"/>
          <p:cNvSpPr/>
          <p:nvPr/>
        </p:nvSpPr>
        <p:spPr>
          <a:xfrm>
            <a:off x="2060280" y="3595787"/>
            <a:ext cx="2887663" cy="1109663"/>
          </a:xfrm>
          <a:prstGeom prst="rightArrow">
            <a:avLst>
              <a:gd name="adj1" fmla="val 50000"/>
              <a:gd name="adj2" fmla="val 22729"/>
            </a:avLst>
          </a:prstGeom>
          <a:solidFill>
            <a:srgbClr val="FFFFFF"/>
          </a:solidFill>
          <a:ln w="9525" cap="flat" cmpd="sng" algn="ctr">
            <a:solidFill>
              <a:srgbClr val="4B4B4B"/>
            </a:solidFill>
            <a:prstDash val="solid"/>
          </a:ln>
          <a:effectLst/>
        </p:spPr>
        <p:txBody>
          <a:bodyPr lIns="36000" tIns="234000" rIns="36000" bIns="234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b="0" dirty="0">
                <a:solidFill>
                  <a:schemeClr val="tx2"/>
                </a:solidFill>
                <a:latin typeface="+mj-lt"/>
                <a:ea typeface="+mj-ea"/>
                <a:cs typeface="+mj-cs"/>
              </a:rPr>
              <a:t>Ecosystem damaged, harvest yields low </a:t>
            </a:r>
            <a:endParaRPr lang="de-DE" sz="1800" b="0" dirty="0">
              <a:solidFill>
                <a:schemeClr val="tx2"/>
              </a:solidFill>
              <a:latin typeface="+mj-lt"/>
              <a:ea typeface="+mj-ea"/>
              <a:cs typeface="+mj-cs"/>
            </a:endParaRPr>
          </a:p>
        </p:txBody>
      </p:sp>
      <p:sp>
        <p:nvSpPr>
          <p:cNvPr id="39" name="Pfeil nach rechts 38"/>
          <p:cNvSpPr/>
          <p:nvPr/>
        </p:nvSpPr>
        <p:spPr>
          <a:xfrm>
            <a:off x="4947943" y="3595787"/>
            <a:ext cx="2728912" cy="1109663"/>
          </a:xfrm>
          <a:prstGeom prst="rightArrow">
            <a:avLst>
              <a:gd name="adj1" fmla="val 50000"/>
              <a:gd name="adj2" fmla="val 23915"/>
            </a:avLst>
          </a:prstGeom>
          <a:solidFill>
            <a:srgbClr val="FFFFFF"/>
          </a:solidFill>
          <a:ln w="9525" cap="flat" cmpd="sng" algn="ctr">
            <a:solidFill>
              <a:srgbClr val="4B4B4B"/>
            </a:solidFill>
            <a:prstDash val="solid"/>
          </a:ln>
          <a:effectLst/>
        </p:spPr>
        <p:txBody>
          <a:bodyPr lIns="36000" tIns="234000" rIns="36000" bIns="234000" anchor="ctr"/>
          <a:lstStyle/>
          <a:p>
            <a:pPr algn="ctr" eaLnBrk="1" fontAlgn="auto" hangingPunct="1">
              <a:spcBef>
                <a:spcPts val="0"/>
              </a:spcBef>
              <a:spcAft>
                <a:spcPts val="0"/>
              </a:spcAft>
              <a:defRPr/>
            </a:pPr>
            <a:r>
              <a:rPr lang="en-GB" sz="1800" b="0" dirty="0">
                <a:solidFill>
                  <a:schemeClr val="tx2"/>
                </a:solidFill>
                <a:latin typeface="+mj-lt"/>
                <a:ea typeface="+mj-ea"/>
                <a:cs typeface="+mj-cs"/>
              </a:rPr>
              <a:t>Many more species face extinction</a:t>
            </a:r>
            <a:endParaRPr lang="de-DE" sz="1800" b="0" dirty="0">
              <a:solidFill>
                <a:schemeClr val="tx2"/>
              </a:solidFill>
              <a:latin typeface="+mj-lt"/>
              <a:ea typeface="+mj-ea"/>
              <a:cs typeface="+mj-cs"/>
            </a:endParaRPr>
          </a:p>
        </p:txBody>
      </p:sp>
      <p:sp>
        <p:nvSpPr>
          <p:cNvPr id="40" name="Pfeil nach rechts 39"/>
          <p:cNvSpPr/>
          <p:nvPr/>
        </p:nvSpPr>
        <p:spPr>
          <a:xfrm>
            <a:off x="2047580" y="4700687"/>
            <a:ext cx="6408738" cy="1152525"/>
          </a:xfrm>
          <a:prstGeom prst="rightArrow">
            <a:avLst>
              <a:gd name="adj1" fmla="val 50000"/>
              <a:gd name="adj2" fmla="val 22729"/>
            </a:avLst>
          </a:prstGeom>
          <a:solidFill>
            <a:srgbClr val="FFFFFF"/>
          </a:solidFill>
          <a:ln w="9525" cap="flat" cmpd="sng" algn="ctr">
            <a:solidFill>
              <a:srgbClr val="4B4B4B"/>
            </a:solidFill>
            <a:prstDash val="solid"/>
          </a:ln>
          <a:effectLst/>
        </p:spPr>
        <p:txBody>
          <a:bodyPr lIns="36000" tIns="234000" rIns="36000" bIns="234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b="0" dirty="0">
                <a:solidFill>
                  <a:schemeClr val="tx2"/>
                </a:solidFill>
                <a:latin typeface="+mj-lt"/>
                <a:ea typeface="+mj-ea"/>
                <a:cs typeface="+mj-cs"/>
              </a:rPr>
              <a:t>Weather/food and water shortages force migration of millions; risk of conflicts increases</a:t>
            </a:r>
            <a:endParaRPr lang="de-DE" sz="1800" b="0" dirty="0">
              <a:solidFill>
                <a:schemeClr val="tx2"/>
              </a:solidFill>
              <a:latin typeface="+mj-lt"/>
              <a:ea typeface="+mj-ea"/>
              <a:cs typeface="+mj-cs"/>
            </a:endParaRPr>
          </a:p>
        </p:txBody>
      </p:sp>
      <p:sp>
        <p:nvSpPr>
          <p:cNvPr id="41" name="Textfeld 8"/>
          <p:cNvSpPr txBox="1">
            <a:spLocks noChangeArrowheads="1"/>
          </p:cNvSpPr>
          <p:nvPr/>
        </p:nvSpPr>
        <p:spPr bwMode="auto">
          <a:xfrm>
            <a:off x="5278438" y="6226989"/>
            <a:ext cx="37369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altLang="de-DE" sz="1000" b="0" dirty="0">
                <a:solidFill>
                  <a:srgbClr val="4B4B4B"/>
                </a:solidFill>
                <a:latin typeface="+mj-lt"/>
              </a:rPr>
              <a:t>Source: </a:t>
            </a:r>
            <a:r>
              <a:rPr lang="en-GB" altLang="de-DE" sz="1000" b="0" dirty="0" smtClean="0">
                <a:solidFill>
                  <a:srgbClr val="4B4B4B"/>
                </a:solidFill>
                <a:latin typeface="+mj-lt"/>
              </a:rPr>
              <a:t>IPCC Scenario </a:t>
            </a:r>
            <a:r>
              <a:rPr lang="en-GB" altLang="de-DE" sz="1000" b="0" dirty="0">
                <a:solidFill>
                  <a:srgbClr val="4B4B4B"/>
                </a:solidFill>
                <a:latin typeface="+mj-lt"/>
              </a:rPr>
              <a:t>A1B</a:t>
            </a:r>
            <a:endParaRPr lang="de-DE" altLang="de-DE" sz="1000" b="0" dirty="0">
              <a:solidFill>
                <a:srgbClr val="4B4B4B"/>
              </a:solidFill>
              <a:latin typeface="+mj-lt"/>
            </a:endParaRPr>
          </a:p>
        </p:txBody>
      </p:sp>
      <p:sp>
        <p:nvSpPr>
          <p:cNvPr id="42" name="Titel 1"/>
          <p:cNvSpPr txBox="1">
            <a:spLocks/>
          </p:cNvSpPr>
          <p:nvPr/>
        </p:nvSpPr>
        <p:spPr bwMode="auto">
          <a:xfrm>
            <a:off x="679155" y="1047236"/>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66700" indent="-266700"/>
            <a:r>
              <a:rPr lang="en-GB" b="0" kern="0" dirty="0" smtClean="0">
                <a:solidFill>
                  <a:schemeClr val="accent2"/>
                </a:solidFill>
              </a:rPr>
              <a:t>I. </a:t>
            </a:r>
            <a:r>
              <a:rPr lang="en-GB" b="0" kern="0" dirty="0" smtClean="0"/>
              <a:t>Climate Trends Worldwide</a:t>
            </a:r>
            <a:br>
              <a:rPr lang="en-GB" b="0" kern="0" dirty="0" smtClean="0"/>
            </a:br>
            <a:r>
              <a:rPr lang="en-GB" sz="2000" dirty="0"/>
              <a:t>– </a:t>
            </a:r>
            <a:r>
              <a:rPr lang="en-US" sz="2000" b="0" dirty="0"/>
              <a:t>Changes in climate affect weather, ecosystem and people</a:t>
            </a:r>
            <a:r>
              <a:rPr lang="en-GB" sz="2000" dirty="0" smtClean="0"/>
              <a:t> </a:t>
            </a:r>
            <a:endParaRPr lang="de-DE" sz="2000" dirty="0"/>
          </a:p>
        </p:txBody>
      </p:sp>
      <p:sp>
        <p:nvSpPr>
          <p:cNvPr id="2" name="Fußzeilenplatzhalter 1"/>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41302990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feld 8"/>
          <p:cNvSpPr txBox="1">
            <a:spLocks noChangeArrowheads="1"/>
          </p:cNvSpPr>
          <p:nvPr/>
        </p:nvSpPr>
        <p:spPr bwMode="auto">
          <a:xfrm>
            <a:off x="5407025" y="6379488"/>
            <a:ext cx="37369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altLang="de-DE" sz="1000" b="0" dirty="0">
                <a:solidFill>
                  <a:srgbClr val="4B4B4B"/>
                </a:solidFill>
                <a:latin typeface="+mj-lt"/>
              </a:rPr>
              <a:t>Source: </a:t>
            </a:r>
            <a:r>
              <a:rPr lang="en-GB" altLang="de-DE" sz="1000" b="0" dirty="0" smtClean="0">
                <a:solidFill>
                  <a:srgbClr val="4B4B4B"/>
                </a:solidFill>
                <a:latin typeface="+mj-lt"/>
              </a:rPr>
              <a:t>IPCC Scenario </a:t>
            </a:r>
            <a:r>
              <a:rPr lang="en-GB" altLang="de-DE" sz="1000" b="0" dirty="0">
                <a:solidFill>
                  <a:srgbClr val="4B4B4B"/>
                </a:solidFill>
                <a:latin typeface="+mj-lt"/>
              </a:rPr>
              <a:t>A1B</a:t>
            </a:r>
            <a:endParaRPr lang="de-DE" altLang="de-DE" sz="1000" b="0" dirty="0">
              <a:solidFill>
                <a:srgbClr val="4B4B4B"/>
              </a:solidFill>
              <a:latin typeface="+mj-lt"/>
            </a:endParaRPr>
          </a:p>
        </p:txBody>
      </p:sp>
      <p:sp>
        <p:nvSpPr>
          <p:cNvPr id="42" name="Titel 1"/>
          <p:cNvSpPr txBox="1">
            <a:spLocks/>
          </p:cNvSpPr>
          <p:nvPr/>
        </p:nvSpPr>
        <p:spPr bwMode="auto">
          <a:xfrm>
            <a:off x="679155" y="1047236"/>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266700" indent="-266700"/>
            <a:r>
              <a:rPr lang="en-GB" b="0" kern="0" dirty="0" smtClean="0">
                <a:solidFill>
                  <a:schemeClr val="accent2"/>
                </a:solidFill>
              </a:rPr>
              <a:t>I. </a:t>
            </a:r>
            <a:r>
              <a:rPr lang="en-GB" b="0" kern="0" dirty="0" smtClean="0"/>
              <a:t>Climate Trends Worldwide</a:t>
            </a:r>
            <a:br>
              <a:rPr lang="en-GB" b="0" kern="0" dirty="0" smtClean="0"/>
            </a:br>
            <a:r>
              <a:rPr lang="en-GB" sz="2000" dirty="0"/>
              <a:t>– </a:t>
            </a:r>
            <a:r>
              <a:rPr lang="en-GB" sz="2000" b="0" dirty="0" smtClean="0"/>
              <a:t>Changes in the extremes can be linked to:</a:t>
            </a:r>
            <a:endParaRPr lang="en-GB" sz="20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267" b="7543"/>
          <a:stretch/>
        </p:blipFill>
        <p:spPr bwMode="auto">
          <a:xfrm>
            <a:off x="5133288" y="2047211"/>
            <a:ext cx="2982012" cy="138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feld 2"/>
          <p:cNvSpPr txBox="1">
            <a:spLocks noChangeArrowheads="1"/>
          </p:cNvSpPr>
          <p:nvPr/>
        </p:nvSpPr>
        <p:spPr bwMode="auto">
          <a:xfrm>
            <a:off x="390523" y="2199227"/>
            <a:ext cx="4048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GB" altLang="de-DE" sz="1600" dirty="0" smtClean="0">
                <a:solidFill>
                  <a:schemeClr val="tx2"/>
                </a:solidFill>
                <a:latin typeface="+mj-lt"/>
                <a:ea typeface="+mj-ea"/>
                <a:cs typeface="+mj-cs"/>
              </a:rPr>
              <a:t>Changes in the </a:t>
            </a:r>
            <a:r>
              <a:rPr lang="en-GB" altLang="de-DE" sz="1600" u="sng" dirty="0" smtClean="0">
                <a:solidFill>
                  <a:schemeClr val="tx2"/>
                </a:solidFill>
                <a:latin typeface="+mj-lt"/>
                <a:ea typeface="+mj-ea"/>
                <a:cs typeface="+mj-cs"/>
              </a:rPr>
              <a:t>mean</a:t>
            </a:r>
            <a:r>
              <a:rPr lang="en-GB" altLang="de-DE" sz="1600" dirty="0" smtClean="0">
                <a:solidFill>
                  <a:schemeClr val="tx2"/>
                </a:solidFill>
                <a:latin typeface="+mj-lt"/>
                <a:ea typeface="+mj-ea"/>
                <a:cs typeface="+mj-cs"/>
              </a:rPr>
              <a:t> </a:t>
            </a:r>
            <a:br>
              <a:rPr lang="en-GB" altLang="de-DE" sz="1600" dirty="0" smtClean="0">
                <a:solidFill>
                  <a:schemeClr val="tx2"/>
                </a:solidFill>
                <a:latin typeface="+mj-lt"/>
                <a:ea typeface="+mj-ea"/>
                <a:cs typeface="+mj-cs"/>
              </a:rPr>
            </a:br>
            <a:r>
              <a:rPr lang="en-GB" altLang="de-DE" sz="1600" dirty="0" smtClean="0">
                <a:solidFill>
                  <a:schemeClr val="tx2"/>
                </a:solidFill>
                <a:latin typeface="+mj-lt"/>
                <a:ea typeface="+mj-ea"/>
                <a:cs typeface="+mj-cs"/>
              </a:rPr>
              <a:t>(to the right, warmer climate): </a:t>
            </a:r>
          </a:p>
          <a:p>
            <a:pPr algn="ctr" eaLnBrk="1" hangingPunct="1"/>
            <a:r>
              <a:rPr lang="en-GB" altLang="de-DE" sz="1600" b="0" dirty="0" smtClean="0">
                <a:solidFill>
                  <a:schemeClr val="tx2"/>
                </a:solidFill>
                <a:latin typeface="+mj-lt"/>
                <a:ea typeface="+mj-ea"/>
                <a:cs typeface="+mj-cs"/>
              </a:rPr>
              <a:t>more extreme hot weather, less extreme cold weather</a:t>
            </a:r>
            <a:endParaRPr lang="en-GB" altLang="de-DE" sz="1600" b="0" dirty="0">
              <a:solidFill>
                <a:schemeClr val="tx2"/>
              </a:solidFill>
              <a:latin typeface="+mj-lt"/>
              <a:ea typeface="+mj-ea"/>
              <a:cs typeface="+mj-cs"/>
            </a:endParaRPr>
          </a:p>
        </p:txBody>
      </p:sp>
      <p:sp>
        <p:nvSpPr>
          <p:cNvPr id="15" name="Textfeld 2"/>
          <p:cNvSpPr txBox="1">
            <a:spLocks noChangeArrowheads="1"/>
          </p:cNvSpPr>
          <p:nvPr/>
        </p:nvSpPr>
        <p:spPr bwMode="auto">
          <a:xfrm>
            <a:off x="347661" y="3667693"/>
            <a:ext cx="41338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GB" altLang="de-DE" sz="1600" dirty="0" smtClean="0">
                <a:solidFill>
                  <a:schemeClr val="tx2"/>
                </a:solidFill>
                <a:latin typeface="+mj-lt"/>
                <a:ea typeface="+mj-ea"/>
                <a:cs typeface="+mj-cs"/>
              </a:rPr>
              <a:t>Changes in the </a:t>
            </a:r>
            <a:r>
              <a:rPr lang="en-GB" altLang="de-DE" sz="1600" u="sng" dirty="0" smtClean="0">
                <a:solidFill>
                  <a:schemeClr val="tx2"/>
                </a:solidFill>
                <a:latin typeface="+mj-lt"/>
                <a:ea typeface="+mj-ea"/>
                <a:cs typeface="+mj-cs"/>
              </a:rPr>
              <a:t>variability</a:t>
            </a:r>
            <a:r>
              <a:rPr lang="en-GB" altLang="de-DE" sz="1600" dirty="0" smtClean="0">
                <a:solidFill>
                  <a:schemeClr val="tx2"/>
                </a:solidFill>
                <a:latin typeface="+mj-lt"/>
                <a:ea typeface="+mj-ea"/>
                <a:cs typeface="+mj-cs"/>
              </a:rPr>
              <a:t> </a:t>
            </a:r>
            <a:br>
              <a:rPr lang="en-GB" altLang="de-DE" sz="1600" dirty="0" smtClean="0">
                <a:solidFill>
                  <a:schemeClr val="tx2"/>
                </a:solidFill>
                <a:latin typeface="+mj-lt"/>
                <a:ea typeface="+mj-ea"/>
                <a:cs typeface="+mj-cs"/>
              </a:rPr>
            </a:br>
            <a:r>
              <a:rPr lang="en-GB" altLang="de-DE" sz="1600" dirty="0" smtClean="0">
                <a:solidFill>
                  <a:schemeClr val="tx2"/>
                </a:solidFill>
                <a:latin typeface="+mj-lt"/>
                <a:ea typeface="+mj-ea"/>
                <a:cs typeface="+mj-cs"/>
              </a:rPr>
              <a:t>(without changes in the mean):</a:t>
            </a:r>
          </a:p>
          <a:p>
            <a:pPr algn="ctr" eaLnBrk="1" hangingPunct="1"/>
            <a:r>
              <a:rPr lang="en-GB" altLang="de-DE" sz="1600" b="0" dirty="0" smtClean="0">
                <a:solidFill>
                  <a:schemeClr val="tx2"/>
                </a:solidFill>
                <a:latin typeface="+mj-lt"/>
                <a:ea typeface="+mj-ea"/>
                <a:cs typeface="+mj-cs"/>
              </a:rPr>
              <a:t>more extreme hot weather &amp; more  extreme cold weather</a:t>
            </a:r>
            <a:endParaRPr lang="en-GB" altLang="de-DE" sz="1600" b="0" dirty="0">
              <a:solidFill>
                <a:schemeClr val="tx2"/>
              </a:solidFill>
              <a:latin typeface="+mj-lt"/>
              <a:ea typeface="+mj-ea"/>
              <a:cs typeface="+mj-cs"/>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r="3826" b="2940"/>
          <a:stretch/>
        </p:blipFill>
        <p:spPr bwMode="auto">
          <a:xfrm>
            <a:off x="5158688" y="3485005"/>
            <a:ext cx="2956612" cy="144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feld 2"/>
          <p:cNvSpPr txBox="1">
            <a:spLocks noChangeArrowheads="1"/>
          </p:cNvSpPr>
          <p:nvPr/>
        </p:nvSpPr>
        <p:spPr bwMode="auto">
          <a:xfrm>
            <a:off x="433305" y="5250955"/>
            <a:ext cx="4133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GB" altLang="de-DE" sz="1600" dirty="0" smtClean="0">
                <a:solidFill>
                  <a:schemeClr val="tx2"/>
                </a:solidFill>
                <a:latin typeface="+mj-lt"/>
                <a:ea typeface="+mj-ea"/>
                <a:cs typeface="+mj-cs"/>
              </a:rPr>
              <a:t>Changes in the </a:t>
            </a:r>
            <a:r>
              <a:rPr lang="en-GB" altLang="de-DE" sz="1600" u="sng" dirty="0" smtClean="0">
                <a:solidFill>
                  <a:schemeClr val="tx2"/>
                </a:solidFill>
                <a:latin typeface="+mj-lt"/>
                <a:ea typeface="+mj-ea"/>
                <a:cs typeface="+mj-cs"/>
              </a:rPr>
              <a:t>symmetry</a:t>
            </a:r>
            <a:r>
              <a:rPr lang="en-GB" altLang="de-DE" sz="1600" dirty="0" smtClean="0">
                <a:solidFill>
                  <a:schemeClr val="tx2"/>
                </a:solidFill>
                <a:latin typeface="+mj-lt"/>
                <a:ea typeface="+mj-ea"/>
                <a:cs typeface="+mj-cs"/>
              </a:rPr>
              <a:t>: </a:t>
            </a:r>
          </a:p>
          <a:p>
            <a:pPr algn="ctr" eaLnBrk="1" hangingPunct="1"/>
            <a:r>
              <a:rPr lang="en-GB" altLang="de-DE" sz="1600" b="0" dirty="0" smtClean="0">
                <a:solidFill>
                  <a:schemeClr val="tx2"/>
                </a:solidFill>
                <a:latin typeface="+mj-lt"/>
                <a:ea typeface="+mj-ea"/>
                <a:cs typeface="+mj-cs"/>
              </a:rPr>
              <a:t>more extreme hot weather &amp; constant extreme cold weather</a:t>
            </a:r>
            <a:endParaRPr lang="en-GB" altLang="de-DE" sz="1600" b="0" dirty="0">
              <a:solidFill>
                <a:schemeClr val="tx2"/>
              </a:solidFill>
              <a:latin typeface="+mj-lt"/>
              <a:ea typeface="+mj-ea"/>
              <a:cs typeface="+mj-cs"/>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 r="857"/>
          <a:stretch/>
        </p:blipFill>
        <p:spPr bwMode="auto">
          <a:xfrm>
            <a:off x="5178939" y="4927600"/>
            <a:ext cx="2961761" cy="17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hteck 4"/>
          <p:cNvSpPr>
            <a:spLocks noChangeArrowheads="1"/>
          </p:cNvSpPr>
          <p:nvPr/>
        </p:nvSpPr>
        <p:spPr bwMode="auto">
          <a:xfrm>
            <a:off x="0" y="6452693"/>
            <a:ext cx="3086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de-DE" sz="600" dirty="0">
                <a:solidFill>
                  <a:schemeClr val="tx2"/>
                </a:solidFill>
                <a:latin typeface="+mn-lt"/>
                <a:cs typeface="+mn-cs"/>
              </a:rPr>
              <a:t>Source: </a:t>
            </a:r>
            <a:r>
              <a:rPr lang="en-US" altLang="de-DE" sz="600" dirty="0" smtClean="0">
                <a:solidFill>
                  <a:schemeClr val="tx2"/>
                </a:solidFill>
                <a:latin typeface="+mn-lt"/>
                <a:cs typeface="+mn-cs"/>
              </a:rPr>
              <a:t>IPCC 2010</a:t>
            </a:r>
            <a:endParaRPr lang="en-GB" altLang="de-DE" sz="600" dirty="0">
              <a:solidFill>
                <a:schemeClr val="tx2"/>
              </a:solidFill>
              <a:latin typeface="+mn-lt"/>
              <a:cs typeface="+mn-cs"/>
            </a:endParaRPr>
          </a:p>
        </p:txBody>
      </p:sp>
      <p:sp>
        <p:nvSpPr>
          <p:cNvPr id="2" name="Rechteck 1"/>
          <p:cNvSpPr/>
          <p:nvPr/>
        </p:nvSpPr>
        <p:spPr>
          <a:xfrm>
            <a:off x="1166173" y="6081952"/>
            <a:ext cx="4012766" cy="461665"/>
          </a:xfrm>
          <a:prstGeom prst="rect">
            <a:avLst/>
          </a:prstGeom>
        </p:spPr>
        <p:txBody>
          <a:bodyPr wrap="square">
            <a:spAutoFit/>
          </a:bodyPr>
          <a:lstStyle/>
          <a:p>
            <a:r>
              <a:rPr lang="en-GB" sz="2000" b="0" dirty="0">
                <a:solidFill>
                  <a:schemeClr val="tx2"/>
                </a:solidFill>
                <a:latin typeface="+mj-lt"/>
                <a:ea typeface="+mj-ea"/>
                <a:cs typeface="+mj-cs"/>
              </a:rPr>
              <a:t>…or a combination of these</a:t>
            </a:r>
            <a:r>
              <a:rPr lang="en-GB" sz="2400" b="0" dirty="0" smtClean="0"/>
              <a:t>.</a:t>
            </a:r>
            <a:endParaRPr lang="en-US" dirty="0"/>
          </a:p>
        </p:txBody>
      </p:sp>
      <p:sp>
        <p:nvSpPr>
          <p:cNvPr id="3" name="Fußzeilenplatzhalter 2"/>
          <p:cNvSpPr>
            <a:spLocks noGrp="1"/>
          </p:cNvSpPr>
          <p:nvPr>
            <p:ph type="ftr" sz="quarter" idx="12"/>
          </p:nvPr>
        </p:nvSpPr>
        <p:spPr/>
        <p:txBody>
          <a:bodyPr/>
          <a:lstStyle/>
          <a:p>
            <a:r>
              <a:rPr lang="en-US" smtClean="0"/>
              <a:t>ToC - Module 1</a:t>
            </a:r>
            <a:endParaRPr lang="de-DE" dirty="0"/>
          </a:p>
        </p:txBody>
      </p:sp>
    </p:spTree>
    <p:extLst>
      <p:ext uri="{BB962C8B-B14F-4D97-AF65-F5344CB8AC3E}">
        <p14:creationId xmlns:p14="http://schemas.microsoft.com/office/powerpoint/2010/main" val="206858583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powerpoint-leerfolie-en">
  <a:themeElements>
    <a:clrScheme name="Benutzerdefiniert 1">
      <a:dk1>
        <a:srgbClr val="000000"/>
      </a:dk1>
      <a:lt1>
        <a:srgbClr val="FFFFFF"/>
      </a:lt1>
      <a:dk2>
        <a:srgbClr val="6E6452"/>
      </a:dk2>
      <a:lt2>
        <a:srgbClr val="D2CDC8"/>
      </a:lt2>
      <a:accent1>
        <a:srgbClr val="9CBC59"/>
      </a:accent1>
      <a:accent2>
        <a:srgbClr val="007CA8"/>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enutzerdefiniert 9">
    <a:dk1>
      <a:srgbClr val="4B4B4B"/>
    </a:dk1>
    <a:lt1>
      <a:sysClr val="window" lastClr="FFFFFF"/>
    </a:lt1>
    <a:dk2>
      <a:srgbClr val="9F0014"/>
    </a:dk2>
    <a:lt2>
      <a:srgbClr val="FFFFFF"/>
    </a:lt2>
    <a:accent1>
      <a:srgbClr val="4B4B4B"/>
    </a:accent1>
    <a:accent2>
      <a:srgbClr val="9F0014"/>
    </a:accent2>
    <a:accent3>
      <a:srgbClr val="ACACAC"/>
    </a:accent3>
    <a:accent4>
      <a:srgbClr val="646464"/>
    </a:accent4>
    <a:accent5>
      <a:srgbClr val="828282"/>
    </a:accent5>
    <a:accent6>
      <a:srgbClr val="9F0014"/>
    </a:accent6>
    <a:hlink>
      <a:srgbClr val="9F0014"/>
    </a:hlink>
    <a:folHlink>
      <a:srgbClr val="9F00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2333</Words>
  <Application>Microsoft Office PowerPoint</Application>
  <PresentationFormat>Bildschirmpräsentation (4:3)</PresentationFormat>
  <Paragraphs>332</Paragraphs>
  <Slides>43</Slides>
  <Notes>3</Notes>
  <HiddenSlides>1</HiddenSlides>
  <MMClips>0</MMClips>
  <ScaleCrop>false</ScaleCrop>
  <HeadingPairs>
    <vt:vector size="4" baseType="variant">
      <vt:variant>
        <vt:lpstr>Design</vt:lpstr>
      </vt:variant>
      <vt:variant>
        <vt:i4>1</vt:i4>
      </vt:variant>
      <vt:variant>
        <vt:lpstr>Folientitel</vt:lpstr>
      </vt:variant>
      <vt:variant>
        <vt:i4>43</vt:i4>
      </vt:variant>
    </vt:vector>
  </HeadingPairs>
  <TitlesOfParts>
    <vt:vector size="44" baseType="lpstr">
      <vt:lpstr>giz-powerpoint-leerfolie-en</vt:lpstr>
      <vt:lpstr>Module 1  Climate Change, Impacts, and  Effects on the Business</vt:lpstr>
      <vt:lpstr>Objective</vt:lpstr>
      <vt:lpstr>Outline / Agenda</vt:lpstr>
      <vt:lpstr>I. Climate Trends Worldwide</vt:lpstr>
      <vt:lpstr>II. Climate Change Phenomena, Impacts &amp; Adaptation – The Climate is changing because of man-made emissions </vt:lpstr>
      <vt:lpstr>PowerPoint-Präsentation</vt:lpstr>
      <vt:lpstr>PowerPoint-Präsentation</vt:lpstr>
      <vt:lpstr>PowerPoint-Präsentation</vt:lpstr>
      <vt:lpstr>PowerPoint-Präsentation</vt:lpstr>
      <vt:lpstr>PowerPoint-Präsentation</vt:lpstr>
      <vt:lpstr>PowerPoint-Präsentation</vt:lpstr>
      <vt:lpstr>II. Climate Change Phenomena,  Impacts &amp; Adaptation</vt:lpstr>
      <vt:lpstr>PowerPoint-Präsentation</vt:lpstr>
      <vt:lpstr>PowerPoint-Präsentation</vt:lpstr>
      <vt:lpstr>PowerPoint-Präsentation</vt:lpstr>
      <vt:lpstr>PowerPoint-Präsentation</vt:lpstr>
      <vt:lpstr>PowerPoint-Präsentation</vt:lpstr>
      <vt:lpstr>III. Climate Change in Rwanda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IV. Building awareness on climate change impacts on businesses </vt:lpstr>
      <vt:lpstr>IV. Climate change impacts on businesses  – Climate phenomena, impacts, negative effects on the business and opportunities</vt:lpstr>
      <vt:lpstr>IV. Climate change impacts on businesses – Climate phenomena</vt:lpstr>
      <vt:lpstr>IV. Climate change impacts on businesses  – Climate impacts</vt:lpstr>
      <vt:lpstr>IV. Climate change impacts on businesses  – Negative effect on the business or opportunity</vt:lpstr>
      <vt:lpstr>IV. Climate change impacts on  businesses  – Direct and indirect effects</vt:lpstr>
      <vt:lpstr>PowerPoint-Präsentation</vt:lpstr>
      <vt:lpstr>PowerPoint-Präsentation</vt:lpstr>
      <vt:lpstr>IV. Climate change impacts on  businesses  – Assessment Grid </vt:lpstr>
      <vt:lpstr>IV. Climate Change Phenomena, Impacts &amp; Adaptation  – Activities in the private sector</vt:lpstr>
      <vt:lpstr>PowerPoint-Präsentation</vt:lpstr>
      <vt:lpstr>PowerPoint-Präsentation</vt:lpstr>
      <vt:lpstr>Sources</vt:lpstr>
    </vt:vector>
  </TitlesOfParts>
  <Company>GIZ GmbH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 Joachim Zinnkann</dc:creator>
  <cp:keywords>GIZ-Leerfolie</cp:keywords>
  <cp:lastModifiedBy>adelphi</cp:lastModifiedBy>
  <cp:revision>447</cp:revision>
  <cp:lastPrinted>2012-07-19T10:16:59Z</cp:lastPrinted>
  <dcterms:created xsi:type="dcterms:W3CDTF">2014-03-25T08:40:09Z</dcterms:created>
  <dcterms:modified xsi:type="dcterms:W3CDTF">2017-05-19T13:40:15Z</dcterms:modified>
</cp:coreProperties>
</file>