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1" r:id="rId1"/>
    <p:sldMasterId id="2147483718" r:id="rId2"/>
    <p:sldMasterId id="2147483725" r:id="rId3"/>
  </p:sldMasterIdLst>
  <p:notesMasterIdLst>
    <p:notesMasterId r:id="rId24"/>
  </p:notesMasterIdLst>
  <p:handoutMasterIdLst>
    <p:handoutMasterId r:id="rId25"/>
  </p:handoutMasterIdLst>
  <p:sldIdLst>
    <p:sldId id="593" r:id="rId4"/>
    <p:sldId id="632" r:id="rId5"/>
    <p:sldId id="633" r:id="rId6"/>
    <p:sldId id="634" r:id="rId7"/>
    <p:sldId id="635" r:id="rId8"/>
    <p:sldId id="636" r:id="rId9"/>
    <p:sldId id="637" r:id="rId10"/>
    <p:sldId id="638" r:id="rId11"/>
    <p:sldId id="650" r:id="rId12"/>
    <p:sldId id="639" r:id="rId13"/>
    <p:sldId id="640" r:id="rId14"/>
    <p:sldId id="641" r:id="rId15"/>
    <p:sldId id="642" r:id="rId16"/>
    <p:sldId id="643" r:id="rId17"/>
    <p:sldId id="649" r:id="rId18"/>
    <p:sldId id="647" r:id="rId19"/>
    <p:sldId id="644" r:id="rId20"/>
    <p:sldId id="645" r:id="rId21"/>
    <p:sldId id="646" r:id="rId22"/>
    <p:sldId id="648" r:id="rId23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96">
          <p15:clr>
            <a:srgbClr val="A4A3A4"/>
          </p15:clr>
        </p15:guide>
        <p15:guide id="2" orient="horz" pos="712">
          <p15:clr>
            <a:srgbClr val="A4A3A4"/>
          </p15:clr>
        </p15:guide>
        <p15:guide id="3" pos="193">
          <p15:clr>
            <a:srgbClr val="A4A3A4"/>
          </p15:clr>
        </p15:guide>
        <p15:guide id="4" pos="5412">
          <p15:clr>
            <a:srgbClr val="A4A3A4"/>
          </p15:clr>
        </p15:guide>
        <p15:guide id="5" pos="195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is Mangin - adelphi" initials="AMA" lastIdx="1" clrIdx="0"/>
  <p:cmAuthor id="1" name="Marion Ille-Roussel - adelphi" initials="MAI" lastIdx="1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C59"/>
    <a:srgbClr val="007CA8"/>
    <a:srgbClr val="C80F0F"/>
    <a:srgbClr val="9B0014"/>
    <a:srgbClr val="6E6452"/>
    <a:srgbClr val="999999"/>
    <a:srgbClr val="D9D9D9"/>
    <a:srgbClr val="FF9900"/>
    <a:srgbClr val="E5DBA1"/>
    <a:srgbClr val="BAB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7" autoAdjust="0"/>
    <p:restoredTop sz="89520" autoAdjust="0"/>
  </p:normalViewPr>
  <p:slideViewPr>
    <p:cSldViewPr snapToGrid="0" snapToObjects="1">
      <p:cViewPr>
        <p:scale>
          <a:sx n="70" d="100"/>
          <a:sy n="70" d="100"/>
        </p:scale>
        <p:origin x="-1997" y="-274"/>
      </p:cViewPr>
      <p:guideLst>
        <p:guide orient="horz" pos="1180"/>
        <p:guide orient="horz"/>
        <p:guide pos="5669"/>
        <p:guide pos="5402"/>
        <p:guide pos="2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4" d="100"/>
          <a:sy n="64" d="100"/>
        </p:scale>
        <p:origin x="-1620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2F7DC2-39D0-4D9E-816E-455236A84AEE}" type="doc">
      <dgm:prSet loTypeId="urn:microsoft.com/office/officeart/2005/8/layout/process4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0B9BEAFF-6DD6-4243-ACA7-3A33EA1D252A}">
      <dgm:prSet phldrT="[Text]" custT="1"/>
      <dgm:spPr/>
      <dgm:t>
        <a:bodyPr/>
        <a:lstStyle/>
        <a:p>
          <a:r>
            <a:rPr lang="fr-FR" sz="1200" b="1" dirty="0" err="1" smtClean="0"/>
            <a:t>Company</a:t>
          </a:r>
          <a:r>
            <a:rPr lang="fr-FR" sz="1200" b="1" dirty="0" smtClean="0"/>
            <a:t> </a:t>
          </a:r>
          <a:r>
            <a:rPr lang="fr-FR" sz="1200" b="1" dirty="0" err="1" smtClean="0"/>
            <a:t>Presentation</a:t>
          </a:r>
          <a:r>
            <a:rPr lang="fr-FR" sz="1200" b="1" dirty="0" smtClean="0"/>
            <a:t>  / </a:t>
          </a:r>
          <a:r>
            <a:rPr lang="fr-FR" sz="1200" b="1" dirty="0" err="1" smtClean="0"/>
            <a:t>Visit</a:t>
          </a:r>
          <a:r>
            <a:rPr lang="fr-FR" sz="1200" b="1" dirty="0" smtClean="0"/>
            <a:t>  + </a:t>
          </a:r>
          <a:r>
            <a:rPr lang="fr-FR" sz="1200" b="1" dirty="0" err="1" smtClean="0"/>
            <a:t>Assessment</a:t>
          </a:r>
          <a:r>
            <a:rPr lang="fr-FR" sz="1200" b="1" dirty="0" smtClean="0"/>
            <a:t> </a:t>
          </a:r>
          <a:r>
            <a:rPr lang="fr-FR" sz="1200" b="1" dirty="0" err="1" smtClean="0"/>
            <a:t>Grid</a:t>
          </a:r>
          <a:r>
            <a:rPr lang="fr-FR" sz="1200" b="1" dirty="0" smtClean="0"/>
            <a:t> </a:t>
          </a:r>
        </a:p>
        <a:p>
          <a:r>
            <a:rPr lang="fr-FR" sz="1200" b="1" dirty="0" smtClean="0"/>
            <a:t>(2/3 </a:t>
          </a:r>
          <a:r>
            <a:rPr lang="fr-FR" sz="1200" b="1" dirty="0" err="1" smtClean="0"/>
            <a:t>day</a:t>
          </a:r>
          <a:r>
            <a:rPr lang="fr-FR" sz="1200" b="1" dirty="0" smtClean="0"/>
            <a:t> in-</a:t>
          </a:r>
          <a:r>
            <a:rPr lang="fr-FR" sz="1200" b="1" dirty="0" err="1" smtClean="0"/>
            <a:t>company</a:t>
          </a:r>
          <a:r>
            <a:rPr lang="fr-FR" sz="1200" b="1" dirty="0" smtClean="0"/>
            <a:t>) </a:t>
          </a:r>
          <a:endParaRPr lang="fr-FR" sz="1200" b="1" dirty="0"/>
        </a:p>
      </dgm:t>
    </dgm:pt>
    <dgm:pt modelId="{47557495-EF5E-45BF-808B-17B310212E93}" type="parTrans" cxnId="{4B268E44-447E-40F4-BEDB-1B6338981496}">
      <dgm:prSet/>
      <dgm:spPr/>
      <dgm:t>
        <a:bodyPr/>
        <a:lstStyle/>
        <a:p>
          <a:endParaRPr lang="fr-FR" sz="2800" b="1"/>
        </a:p>
      </dgm:t>
    </dgm:pt>
    <dgm:pt modelId="{FDDD4F69-70A9-4587-BCA4-4D5CA058A339}" type="sibTrans" cxnId="{4B268E44-447E-40F4-BEDB-1B6338981496}">
      <dgm:prSet/>
      <dgm:spPr/>
      <dgm:t>
        <a:bodyPr/>
        <a:lstStyle/>
        <a:p>
          <a:endParaRPr lang="fr-FR" sz="2800" b="1"/>
        </a:p>
      </dgm:t>
    </dgm:pt>
    <dgm:pt modelId="{6D96AA46-9D16-4DAA-A44B-66C3069D82AE}">
      <dgm:prSet phldrT="[Text]" custT="1"/>
      <dgm:spPr/>
      <dgm:t>
        <a:bodyPr/>
        <a:lstStyle/>
        <a:p>
          <a:r>
            <a:rPr lang="fr-FR" sz="1200" b="1" dirty="0" err="1" smtClean="0"/>
            <a:t>Risk</a:t>
          </a:r>
          <a:r>
            <a:rPr lang="fr-FR" sz="1200" b="1" dirty="0" smtClean="0"/>
            <a:t> </a:t>
          </a:r>
          <a:r>
            <a:rPr lang="fr-FR" sz="1200" b="1" dirty="0" err="1" smtClean="0"/>
            <a:t>Assessment</a:t>
          </a:r>
          <a:r>
            <a:rPr lang="fr-FR" sz="1200" b="1" dirty="0" smtClean="0"/>
            <a:t> </a:t>
          </a:r>
        </a:p>
        <a:p>
          <a:r>
            <a:rPr lang="fr-FR" sz="1200" b="1" dirty="0" smtClean="0"/>
            <a:t>(0,5 </a:t>
          </a:r>
          <a:r>
            <a:rPr lang="fr-FR" sz="1200" b="1" dirty="0" err="1" smtClean="0"/>
            <a:t>day</a:t>
          </a:r>
          <a:r>
            <a:rPr lang="fr-FR" sz="1200" b="1" dirty="0" smtClean="0"/>
            <a:t> in-</a:t>
          </a:r>
          <a:r>
            <a:rPr lang="fr-FR" sz="1200" b="1" dirty="0" err="1" smtClean="0"/>
            <a:t>company</a:t>
          </a:r>
          <a:r>
            <a:rPr lang="fr-FR" sz="1200" b="1" dirty="0" smtClean="0"/>
            <a:t>) </a:t>
          </a:r>
          <a:endParaRPr lang="fr-FR" sz="1200" b="1" dirty="0"/>
        </a:p>
      </dgm:t>
    </dgm:pt>
    <dgm:pt modelId="{4352FDD2-8EE1-493B-9443-F1BBFCA77A81}" type="parTrans" cxnId="{F654BCBA-5053-4B85-AABD-DF03CABD03D2}">
      <dgm:prSet/>
      <dgm:spPr/>
      <dgm:t>
        <a:bodyPr/>
        <a:lstStyle/>
        <a:p>
          <a:endParaRPr lang="fr-FR" sz="2800" b="1"/>
        </a:p>
      </dgm:t>
    </dgm:pt>
    <dgm:pt modelId="{00C24648-0B8B-41E0-ADE4-3A46A7378B66}" type="sibTrans" cxnId="{F654BCBA-5053-4B85-AABD-DF03CABD03D2}">
      <dgm:prSet/>
      <dgm:spPr/>
      <dgm:t>
        <a:bodyPr/>
        <a:lstStyle/>
        <a:p>
          <a:endParaRPr lang="fr-FR" sz="2800" b="1"/>
        </a:p>
      </dgm:t>
    </dgm:pt>
    <dgm:pt modelId="{3CF1234B-8323-4EB7-B0D0-ECA96E361A30}">
      <dgm:prSet phldrT="[Text]" custT="1"/>
      <dgm:spPr/>
      <dgm:t>
        <a:bodyPr/>
        <a:lstStyle/>
        <a:p>
          <a:r>
            <a:rPr lang="fr-FR" sz="1200" b="1" dirty="0" smtClean="0"/>
            <a:t>Identification / </a:t>
          </a:r>
          <a:r>
            <a:rPr lang="fr-FR" sz="1200" b="1" dirty="0" err="1" smtClean="0"/>
            <a:t>assessment</a:t>
          </a:r>
          <a:r>
            <a:rPr lang="fr-FR" sz="1200" b="1" dirty="0" smtClean="0"/>
            <a:t> of Adaptation </a:t>
          </a:r>
          <a:r>
            <a:rPr lang="fr-FR" sz="1200" b="1" dirty="0" err="1" smtClean="0"/>
            <a:t>Measures</a:t>
          </a:r>
          <a:r>
            <a:rPr lang="fr-FR" sz="1200" b="1" dirty="0" smtClean="0"/>
            <a:t> </a:t>
          </a:r>
        </a:p>
        <a:p>
          <a:r>
            <a:rPr lang="fr-FR" sz="1200" b="1" dirty="0" smtClean="0"/>
            <a:t>(0,5 </a:t>
          </a:r>
          <a:r>
            <a:rPr lang="fr-FR" sz="1200" b="1" dirty="0" err="1" smtClean="0"/>
            <a:t>day</a:t>
          </a:r>
          <a:r>
            <a:rPr lang="fr-FR" sz="1200" b="1" dirty="0" smtClean="0"/>
            <a:t>)</a:t>
          </a:r>
          <a:endParaRPr lang="fr-FR" sz="1200" b="1" dirty="0"/>
        </a:p>
      </dgm:t>
    </dgm:pt>
    <dgm:pt modelId="{40442B6A-9FF6-473E-8884-347A1A8E65C2}" type="parTrans" cxnId="{4ED3ABAF-6752-4C5B-938A-CAF4013FA4CD}">
      <dgm:prSet/>
      <dgm:spPr/>
      <dgm:t>
        <a:bodyPr/>
        <a:lstStyle/>
        <a:p>
          <a:endParaRPr lang="fr-FR" sz="2800" b="1"/>
        </a:p>
      </dgm:t>
    </dgm:pt>
    <dgm:pt modelId="{38FD08AD-A488-453A-BB5A-1F16EA0D4A95}" type="sibTrans" cxnId="{4ED3ABAF-6752-4C5B-938A-CAF4013FA4CD}">
      <dgm:prSet/>
      <dgm:spPr/>
      <dgm:t>
        <a:bodyPr/>
        <a:lstStyle/>
        <a:p>
          <a:endParaRPr lang="fr-FR" sz="2800" b="1"/>
        </a:p>
      </dgm:t>
    </dgm:pt>
    <dgm:pt modelId="{A482B70B-03E9-4C2A-9D6B-6B92210D15DC}">
      <dgm:prSet phldrT="[Text]" custT="1"/>
      <dgm:spPr/>
      <dgm:t>
        <a:bodyPr/>
        <a:lstStyle/>
        <a:p>
          <a:r>
            <a:rPr lang="fr-FR" sz="1200" b="1" dirty="0" smtClean="0"/>
            <a:t>Conclusions and adaptation </a:t>
          </a:r>
          <a:r>
            <a:rPr lang="fr-FR" sz="1200" b="1" dirty="0" err="1" smtClean="0"/>
            <a:t>strategy</a:t>
          </a:r>
          <a:endParaRPr lang="fr-FR" sz="1200" b="1" dirty="0" smtClean="0"/>
        </a:p>
        <a:p>
          <a:r>
            <a:rPr lang="fr-FR" sz="1200" b="1" dirty="0" smtClean="0"/>
            <a:t>(0,5 </a:t>
          </a:r>
          <a:r>
            <a:rPr lang="fr-FR" sz="1200" b="1" dirty="0" err="1" smtClean="0"/>
            <a:t>day</a:t>
          </a:r>
          <a:r>
            <a:rPr lang="fr-FR" sz="1200" b="1" dirty="0" smtClean="0"/>
            <a:t>)  </a:t>
          </a:r>
          <a:endParaRPr lang="fr-FR" sz="1200" b="1" dirty="0"/>
        </a:p>
      </dgm:t>
    </dgm:pt>
    <dgm:pt modelId="{E74C44E4-FEAA-4491-AC07-A273BB5182B5}" type="parTrans" cxnId="{5A041FC4-A642-4B11-A1C6-FC9C7271DA53}">
      <dgm:prSet/>
      <dgm:spPr/>
      <dgm:t>
        <a:bodyPr/>
        <a:lstStyle/>
        <a:p>
          <a:endParaRPr lang="fr-FR" sz="1800"/>
        </a:p>
      </dgm:t>
    </dgm:pt>
    <dgm:pt modelId="{5F3CE73E-BF52-4548-8125-74403C052A18}" type="sibTrans" cxnId="{5A041FC4-A642-4B11-A1C6-FC9C7271DA53}">
      <dgm:prSet/>
      <dgm:spPr/>
      <dgm:t>
        <a:bodyPr/>
        <a:lstStyle/>
        <a:p>
          <a:endParaRPr lang="fr-FR" sz="1800"/>
        </a:p>
      </dgm:t>
    </dgm:pt>
    <dgm:pt modelId="{F419E3F3-3BE4-4E16-8F9A-66B29E5069D2}">
      <dgm:prSet phldrT="[Text]" custT="1"/>
      <dgm:spPr/>
      <dgm:t>
        <a:bodyPr/>
        <a:lstStyle/>
        <a:p>
          <a:r>
            <a:rPr lang="fr-FR" sz="1200" b="1" dirty="0" smtClean="0"/>
            <a:t>Final </a:t>
          </a:r>
          <a:r>
            <a:rPr lang="fr-FR" sz="1200" b="1" dirty="0" err="1" smtClean="0"/>
            <a:t>Presentation</a:t>
          </a:r>
          <a:r>
            <a:rPr lang="fr-FR" sz="1200" b="1" dirty="0" smtClean="0"/>
            <a:t> to Top Management </a:t>
          </a:r>
          <a:endParaRPr lang="fr-FR" sz="1200" b="1" dirty="0"/>
        </a:p>
      </dgm:t>
    </dgm:pt>
    <dgm:pt modelId="{12CB0BD7-8070-41D4-AA5E-B2989E77080C}" type="parTrans" cxnId="{B800ED59-5C4B-4BF6-A875-C3DDB6DD794D}">
      <dgm:prSet/>
      <dgm:spPr/>
      <dgm:t>
        <a:bodyPr/>
        <a:lstStyle/>
        <a:p>
          <a:endParaRPr lang="fr-FR" sz="1800"/>
        </a:p>
      </dgm:t>
    </dgm:pt>
    <dgm:pt modelId="{0E0B2F40-128A-4F2D-9A4C-5D841D213C58}" type="sibTrans" cxnId="{B800ED59-5C4B-4BF6-A875-C3DDB6DD794D}">
      <dgm:prSet/>
      <dgm:spPr/>
      <dgm:t>
        <a:bodyPr/>
        <a:lstStyle/>
        <a:p>
          <a:endParaRPr lang="fr-FR" sz="1800"/>
        </a:p>
      </dgm:t>
    </dgm:pt>
    <dgm:pt modelId="{9D095A50-7003-442C-98E3-D769F22CED14}" type="pres">
      <dgm:prSet presAssocID="{B22F7DC2-39D0-4D9E-816E-455236A84A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85EEE8B-D8DB-4C1B-8FC6-147EC58E7190}" type="pres">
      <dgm:prSet presAssocID="{F419E3F3-3BE4-4E16-8F9A-66B29E5069D2}" presName="boxAndChildren" presStyleCnt="0"/>
      <dgm:spPr/>
    </dgm:pt>
    <dgm:pt modelId="{75E4937B-D87D-4989-AA5C-6AA6CDCA110C}" type="pres">
      <dgm:prSet presAssocID="{F419E3F3-3BE4-4E16-8F9A-66B29E5069D2}" presName="parentTextBox" presStyleLbl="node1" presStyleIdx="0" presStyleCnt="5"/>
      <dgm:spPr/>
      <dgm:t>
        <a:bodyPr/>
        <a:lstStyle/>
        <a:p>
          <a:endParaRPr lang="fr-FR"/>
        </a:p>
      </dgm:t>
    </dgm:pt>
    <dgm:pt modelId="{8DBDD201-B023-4F44-AA0C-3CD47E0EB5AF}" type="pres">
      <dgm:prSet presAssocID="{5F3CE73E-BF52-4548-8125-74403C052A18}" presName="sp" presStyleCnt="0"/>
      <dgm:spPr/>
    </dgm:pt>
    <dgm:pt modelId="{AA02E794-F4FA-44E8-9ABC-61B0C3E7CD33}" type="pres">
      <dgm:prSet presAssocID="{A482B70B-03E9-4C2A-9D6B-6B92210D15DC}" presName="arrowAndChildren" presStyleCnt="0"/>
      <dgm:spPr/>
    </dgm:pt>
    <dgm:pt modelId="{72FE4EB7-86EF-424A-8B77-5CC825F7A700}" type="pres">
      <dgm:prSet presAssocID="{A482B70B-03E9-4C2A-9D6B-6B92210D15DC}" presName="parentTextArrow" presStyleLbl="node1" presStyleIdx="1" presStyleCnt="5"/>
      <dgm:spPr/>
      <dgm:t>
        <a:bodyPr/>
        <a:lstStyle/>
        <a:p>
          <a:endParaRPr lang="fr-FR"/>
        </a:p>
      </dgm:t>
    </dgm:pt>
    <dgm:pt modelId="{A8C5EEEA-561D-42C5-9329-AA0DF560594D}" type="pres">
      <dgm:prSet presAssocID="{38FD08AD-A488-453A-BB5A-1F16EA0D4A95}" presName="sp" presStyleCnt="0"/>
      <dgm:spPr/>
    </dgm:pt>
    <dgm:pt modelId="{81F15785-0B38-46AA-8391-BCA9A06F8276}" type="pres">
      <dgm:prSet presAssocID="{3CF1234B-8323-4EB7-B0D0-ECA96E361A30}" presName="arrowAndChildren" presStyleCnt="0"/>
      <dgm:spPr/>
    </dgm:pt>
    <dgm:pt modelId="{DDFF7DCA-6134-4D6D-B1BA-BF50219AD817}" type="pres">
      <dgm:prSet presAssocID="{3CF1234B-8323-4EB7-B0D0-ECA96E361A30}" presName="parentTextArrow" presStyleLbl="node1" presStyleIdx="2" presStyleCnt="5"/>
      <dgm:spPr/>
      <dgm:t>
        <a:bodyPr/>
        <a:lstStyle/>
        <a:p>
          <a:endParaRPr lang="fr-FR"/>
        </a:p>
      </dgm:t>
    </dgm:pt>
    <dgm:pt modelId="{0607E9BE-B027-4166-A7D7-219A5833757B}" type="pres">
      <dgm:prSet presAssocID="{00C24648-0B8B-41E0-ADE4-3A46A7378B66}" presName="sp" presStyleCnt="0"/>
      <dgm:spPr/>
    </dgm:pt>
    <dgm:pt modelId="{4CBBEF63-1A68-4C19-A508-5D5952FA409F}" type="pres">
      <dgm:prSet presAssocID="{6D96AA46-9D16-4DAA-A44B-66C3069D82AE}" presName="arrowAndChildren" presStyleCnt="0"/>
      <dgm:spPr/>
    </dgm:pt>
    <dgm:pt modelId="{1D8B08CE-B049-48DE-BEF2-9DB146642913}" type="pres">
      <dgm:prSet presAssocID="{6D96AA46-9D16-4DAA-A44B-66C3069D82AE}" presName="parentTextArrow" presStyleLbl="node1" presStyleIdx="3" presStyleCnt="5"/>
      <dgm:spPr/>
      <dgm:t>
        <a:bodyPr/>
        <a:lstStyle/>
        <a:p>
          <a:endParaRPr lang="fr-FR"/>
        </a:p>
      </dgm:t>
    </dgm:pt>
    <dgm:pt modelId="{63AA6153-CDA4-4F2D-9F7D-4F73163A43F5}" type="pres">
      <dgm:prSet presAssocID="{FDDD4F69-70A9-4587-BCA4-4D5CA058A339}" presName="sp" presStyleCnt="0"/>
      <dgm:spPr/>
    </dgm:pt>
    <dgm:pt modelId="{D0CB225A-B278-44A7-90A1-F8C99196EBDE}" type="pres">
      <dgm:prSet presAssocID="{0B9BEAFF-6DD6-4243-ACA7-3A33EA1D252A}" presName="arrowAndChildren" presStyleCnt="0"/>
      <dgm:spPr/>
    </dgm:pt>
    <dgm:pt modelId="{440C507E-6EB4-4199-AEDA-111A3340861B}" type="pres">
      <dgm:prSet presAssocID="{0B9BEAFF-6DD6-4243-ACA7-3A33EA1D252A}" presName="parentTextArrow" presStyleLbl="node1" presStyleIdx="4" presStyleCnt="5"/>
      <dgm:spPr/>
      <dgm:t>
        <a:bodyPr/>
        <a:lstStyle/>
        <a:p>
          <a:endParaRPr lang="fr-FR"/>
        </a:p>
      </dgm:t>
    </dgm:pt>
  </dgm:ptLst>
  <dgm:cxnLst>
    <dgm:cxn modelId="{84D0420D-98A1-4F1E-A3F0-40CAF56BA010}" type="presOf" srcId="{A482B70B-03E9-4C2A-9D6B-6B92210D15DC}" destId="{72FE4EB7-86EF-424A-8B77-5CC825F7A700}" srcOrd="0" destOrd="0" presId="urn:microsoft.com/office/officeart/2005/8/layout/process4"/>
    <dgm:cxn modelId="{B6ACF513-767F-41BF-8399-6AD032000001}" type="presOf" srcId="{0B9BEAFF-6DD6-4243-ACA7-3A33EA1D252A}" destId="{440C507E-6EB4-4199-AEDA-111A3340861B}" srcOrd="0" destOrd="0" presId="urn:microsoft.com/office/officeart/2005/8/layout/process4"/>
    <dgm:cxn modelId="{4ED3ABAF-6752-4C5B-938A-CAF4013FA4CD}" srcId="{B22F7DC2-39D0-4D9E-816E-455236A84AEE}" destId="{3CF1234B-8323-4EB7-B0D0-ECA96E361A30}" srcOrd="2" destOrd="0" parTransId="{40442B6A-9FF6-473E-8884-347A1A8E65C2}" sibTransId="{38FD08AD-A488-453A-BB5A-1F16EA0D4A95}"/>
    <dgm:cxn modelId="{8C46203D-A8F6-4079-A9E7-6C858D372927}" type="presOf" srcId="{3CF1234B-8323-4EB7-B0D0-ECA96E361A30}" destId="{DDFF7DCA-6134-4D6D-B1BA-BF50219AD817}" srcOrd="0" destOrd="0" presId="urn:microsoft.com/office/officeart/2005/8/layout/process4"/>
    <dgm:cxn modelId="{4B268E44-447E-40F4-BEDB-1B6338981496}" srcId="{B22F7DC2-39D0-4D9E-816E-455236A84AEE}" destId="{0B9BEAFF-6DD6-4243-ACA7-3A33EA1D252A}" srcOrd="0" destOrd="0" parTransId="{47557495-EF5E-45BF-808B-17B310212E93}" sibTransId="{FDDD4F69-70A9-4587-BCA4-4D5CA058A339}"/>
    <dgm:cxn modelId="{F654BCBA-5053-4B85-AABD-DF03CABD03D2}" srcId="{B22F7DC2-39D0-4D9E-816E-455236A84AEE}" destId="{6D96AA46-9D16-4DAA-A44B-66C3069D82AE}" srcOrd="1" destOrd="0" parTransId="{4352FDD2-8EE1-493B-9443-F1BBFCA77A81}" sibTransId="{00C24648-0B8B-41E0-ADE4-3A46A7378B66}"/>
    <dgm:cxn modelId="{6FBDD84E-5F26-4C91-B772-6FFE973C9ED9}" type="presOf" srcId="{B22F7DC2-39D0-4D9E-816E-455236A84AEE}" destId="{9D095A50-7003-442C-98E3-D769F22CED14}" srcOrd="0" destOrd="0" presId="urn:microsoft.com/office/officeart/2005/8/layout/process4"/>
    <dgm:cxn modelId="{5A041FC4-A642-4B11-A1C6-FC9C7271DA53}" srcId="{B22F7DC2-39D0-4D9E-816E-455236A84AEE}" destId="{A482B70B-03E9-4C2A-9D6B-6B92210D15DC}" srcOrd="3" destOrd="0" parTransId="{E74C44E4-FEAA-4491-AC07-A273BB5182B5}" sibTransId="{5F3CE73E-BF52-4548-8125-74403C052A18}"/>
    <dgm:cxn modelId="{B800ED59-5C4B-4BF6-A875-C3DDB6DD794D}" srcId="{B22F7DC2-39D0-4D9E-816E-455236A84AEE}" destId="{F419E3F3-3BE4-4E16-8F9A-66B29E5069D2}" srcOrd="4" destOrd="0" parTransId="{12CB0BD7-8070-41D4-AA5E-B2989E77080C}" sibTransId="{0E0B2F40-128A-4F2D-9A4C-5D841D213C58}"/>
    <dgm:cxn modelId="{608D2287-FB8F-43A3-99DE-5ABDE07D5D4C}" type="presOf" srcId="{F419E3F3-3BE4-4E16-8F9A-66B29E5069D2}" destId="{75E4937B-D87D-4989-AA5C-6AA6CDCA110C}" srcOrd="0" destOrd="0" presId="urn:microsoft.com/office/officeart/2005/8/layout/process4"/>
    <dgm:cxn modelId="{51D53F07-1DE1-4D63-993E-79483788F9DB}" type="presOf" srcId="{6D96AA46-9D16-4DAA-A44B-66C3069D82AE}" destId="{1D8B08CE-B049-48DE-BEF2-9DB146642913}" srcOrd="0" destOrd="0" presId="urn:microsoft.com/office/officeart/2005/8/layout/process4"/>
    <dgm:cxn modelId="{444C1BB4-BDC7-40FF-9A27-5D13417C269D}" type="presParOf" srcId="{9D095A50-7003-442C-98E3-D769F22CED14}" destId="{D85EEE8B-D8DB-4C1B-8FC6-147EC58E7190}" srcOrd="0" destOrd="0" presId="urn:microsoft.com/office/officeart/2005/8/layout/process4"/>
    <dgm:cxn modelId="{B5AC9702-E5C5-4EA2-8CAC-475077AD7280}" type="presParOf" srcId="{D85EEE8B-D8DB-4C1B-8FC6-147EC58E7190}" destId="{75E4937B-D87D-4989-AA5C-6AA6CDCA110C}" srcOrd="0" destOrd="0" presId="urn:microsoft.com/office/officeart/2005/8/layout/process4"/>
    <dgm:cxn modelId="{87DFB38A-A1D6-477C-A0D7-126BCBE4E521}" type="presParOf" srcId="{9D095A50-7003-442C-98E3-D769F22CED14}" destId="{8DBDD201-B023-4F44-AA0C-3CD47E0EB5AF}" srcOrd="1" destOrd="0" presId="urn:microsoft.com/office/officeart/2005/8/layout/process4"/>
    <dgm:cxn modelId="{66334C35-A874-40DA-80DD-DD4744D33E35}" type="presParOf" srcId="{9D095A50-7003-442C-98E3-D769F22CED14}" destId="{AA02E794-F4FA-44E8-9ABC-61B0C3E7CD33}" srcOrd="2" destOrd="0" presId="urn:microsoft.com/office/officeart/2005/8/layout/process4"/>
    <dgm:cxn modelId="{4185DBD2-B453-4C35-9C74-4B42F19D685F}" type="presParOf" srcId="{AA02E794-F4FA-44E8-9ABC-61B0C3E7CD33}" destId="{72FE4EB7-86EF-424A-8B77-5CC825F7A700}" srcOrd="0" destOrd="0" presId="urn:microsoft.com/office/officeart/2005/8/layout/process4"/>
    <dgm:cxn modelId="{EC0DB160-F98F-49B1-BDD4-C3A51FD5B9FD}" type="presParOf" srcId="{9D095A50-7003-442C-98E3-D769F22CED14}" destId="{A8C5EEEA-561D-42C5-9329-AA0DF560594D}" srcOrd="3" destOrd="0" presId="urn:microsoft.com/office/officeart/2005/8/layout/process4"/>
    <dgm:cxn modelId="{650B9F64-85EA-4AE9-8AA9-A22D2013B1EC}" type="presParOf" srcId="{9D095A50-7003-442C-98E3-D769F22CED14}" destId="{81F15785-0B38-46AA-8391-BCA9A06F8276}" srcOrd="4" destOrd="0" presId="urn:microsoft.com/office/officeart/2005/8/layout/process4"/>
    <dgm:cxn modelId="{B9A5CD4A-7EEB-4FDF-859A-CB97E29AD6C3}" type="presParOf" srcId="{81F15785-0B38-46AA-8391-BCA9A06F8276}" destId="{DDFF7DCA-6134-4D6D-B1BA-BF50219AD817}" srcOrd="0" destOrd="0" presId="urn:microsoft.com/office/officeart/2005/8/layout/process4"/>
    <dgm:cxn modelId="{D8F3F969-17F6-4432-A25B-720BEF1CD823}" type="presParOf" srcId="{9D095A50-7003-442C-98E3-D769F22CED14}" destId="{0607E9BE-B027-4166-A7D7-219A5833757B}" srcOrd="5" destOrd="0" presId="urn:microsoft.com/office/officeart/2005/8/layout/process4"/>
    <dgm:cxn modelId="{83E57A7C-2286-4AFC-9D97-F54B78AD62CD}" type="presParOf" srcId="{9D095A50-7003-442C-98E3-D769F22CED14}" destId="{4CBBEF63-1A68-4C19-A508-5D5952FA409F}" srcOrd="6" destOrd="0" presId="urn:microsoft.com/office/officeart/2005/8/layout/process4"/>
    <dgm:cxn modelId="{8C1EF7F2-C554-49BF-9848-F02457DFBFE6}" type="presParOf" srcId="{4CBBEF63-1A68-4C19-A508-5D5952FA409F}" destId="{1D8B08CE-B049-48DE-BEF2-9DB146642913}" srcOrd="0" destOrd="0" presId="urn:microsoft.com/office/officeart/2005/8/layout/process4"/>
    <dgm:cxn modelId="{ED78B6ED-281D-4609-8E1F-80AE596E50AA}" type="presParOf" srcId="{9D095A50-7003-442C-98E3-D769F22CED14}" destId="{63AA6153-CDA4-4F2D-9F7D-4F73163A43F5}" srcOrd="7" destOrd="0" presId="urn:microsoft.com/office/officeart/2005/8/layout/process4"/>
    <dgm:cxn modelId="{482EA8F5-B0E5-4F50-8471-1A6287F6A622}" type="presParOf" srcId="{9D095A50-7003-442C-98E3-D769F22CED14}" destId="{D0CB225A-B278-44A7-90A1-F8C99196EBDE}" srcOrd="8" destOrd="0" presId="urn:microsoft.com/office/officeart/2005/8/layout/process4"/>
    <dgm:cxn modelId="{81EBB289-59AD-40FB-A73A-CE95DC69B70F}" type="presParOf" srcId="{D0CB225A-B278-44A7-90A1-F8C99196EBDE}" destId="{440C507E-6EB4-4199-AEDA-111A3340861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2F7DC2-39D0-4D9E-816E-455236A84AEE}" type="doc">
      <dgm:prSet loTypeId="urn:microsoft.com/office/officeart/2005/8/layout/process4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0B9BEAFF-6DD6-4243-ACA7-3A33EA1D252A}">
      <dgm:prSet phldrT="[Text]" custT="1"/>
      <dgm:spPr/>
      <dgm:t>
        <a:bodyPr/>
        <a:lstStyle/>
        <a:p>
          <a:r>
            <a:rPr lang="fr-FR" sz="1200" b="1" dirty="0" err="1" smtClean="0"/>
            <a:t>Company</a:t>
          </a:r>
          <a:r>
            <a:rPr lang="fr-FR" sz="1200" b="1" dirty="0" smtClean="0"/>
            <a:t> </a:t>
          </a:r>
          <a:r>
            <a:rPr lang="fr-FR" sz="1200" b="1" dirty="0" err="1" smtClean="0"/>
            <a:t>Presentation</a:t>
          </a:r>
          <a:r>
            <a:rPr lang="fr-FR" sz="1200" b="1" dirty="0" smtClean="0"/>
            <a:t>  / </a:t>
          </a:r>
          <a:r>
            <a:rPr lang="fr-FR" sz="1200" b="1" dirty="0" err="1" smtClean="0"/>
            <a:t>Visit</a:t>
          </a:r>
          <a:r>
            <a:rPr lang="fr-FR" sz="1200" b="1" dirty="0" smtClean="0"/>
            <a:t>  + </a:t>
          </a:r>
          <a:r>
            <a:rPr lang="fr-FR" sz="1200" b="1" dirty="0" err="1" smtClean="0"/>
            <a:t>Assessment</a:t>
          </a:r>
          <a:r>
            <a:rPr lang="fr-FR" sz="1200" b="1" dirty="0" smtClean="0"/>
            <a:t> </a:t>
          </a:r>
          <a:r>
            <a:rPr lang="fr-FR" sz="1200" b="1" dirty="0" err="1" smtClean="0"/>
            <a:t>Grid</a:t>
          </a:r>
          <a:r>
            <a:rPr lang="fr-FR" sz="1200" b="1" dirty="0" smtClean="0"/>
            <a:t> </a:t>
          </a:r>
        </a:p>
        <a:p>
          <a:r>
            <a:rPr lang="fr-FR" sz="1200" b="1" dirty="0" smtClean="0"/>
            <a:t>(2/3 </a:t>
          </a:r>
          <a:r>
            <a:rPr lang="fr-FR" sz="1200" b="1" dirty="0" err="1" smtClean="0"/>
            <a:t>day</a:t>
          </a:r>
          <a:r>
            <a:rPr lang="fr-FR" sz="1200" b="1" dirty="0" smtClean="0"/>
            <a:t> in-</a:t>
          </a:r>
          <a:r>
            <a:rPr lang="fr-FR" sz="1200" b="1" dirty="0" err="1" smtClean="0"/>
            <a:t>company</a:t>
          </a:r>
          <a:r>
            <a:rPr lang="fr-FR" sz="1200" b="1" dirty="0" smtClean="0"/>
            <a:t>) </a:t>
          </a:r>
          <a:endParaRPr lang="fr-FR" sz="1200" b="1" dirty="0"/>
        </a:p>
      </dgm:t>
    </dgm:pt>
    <dgm:pt modelId="{47557495-EF5E-45BF-808B-17B310212E93}" type="parTrans" cxnId="{4B268E44-447E-40F4-BEDB-1B6338981496}">
      <dgm:prSet/>
      <dgm:spPr/>
      <dgm:t>
        <a:bodyPr/>
        <a:lstStyle/>
        <a:p>
          <a:endParaRPr lang="fr-FR" sz="2800" b="1"/>
        </a:p>
      </dgm:t>
    </dgm:pt>
    <dgm:pt modelId="{FDDD4F69-70A9-4587-BCA4-4D5CA058A339}" type="sibTrans" cxnId="{4B268E44-447E-40F4-BEDB-1B6338981496}">
      <dgm:prSet/>
      <dgm:spPr/>
      <dgm:t>
        <a:bodyPr/>
        <a:lstStyle/>
        <a:p>
          <a:endParaRPr lang="fr-FR" sz="2800" b="1"/>
        </a:p>
      </dgm:t>
    </dgm:pt>
    <dgm:pt modelId="{6D96AA46-9D16-4DAA-A44B-66C3069D82AE}">
      <dgm:prSet phldrT="[Text]" custT="1"/>
      <dgm:spPr/>
      <dgm:t>
        <a:bodyPr/>
        <a:lstStyle/>
        <a:p>
          <a:r>
            <a:rPr lang="fr-FR" sz="1200" b="1" dirty="0" err="1" smtClean="0"/>
            <a:t>Risk</a:t>
          </a:r>
          <a:r>
            <a:rPr lang="fr-FR" sz="1200" b="1" dirty="0" smtClean="0"/>
            <a:t> </a:t>
          </a:r>
          <a:r>
            <a:rPr lang="fr-FR" sz="1200" b="1" dirty="0" err="1" smtClean="0"/>
            <a:t>Assessment</a:t>
          </a:r>
          <a:r>
            <a:rPr lang="fr-FR" sz="1200" b="1" dirty="0" smtClean="0"/>
            <a:t> </a:t>
          </a:r>
        </a:p>
        <a:p>
          <a:r>
            <a:rPr lang="fr-FR" sz="1200" b="1" dirty="0" smtClean="0"/>
            <a:t>(0,5 </a:t>
          </a:r>
          <a:r>
            <a:rPr lang="fr-FR" sz="1200" b="1" dirty="0" err="1" smtClean="0"/>
            <a:t>day</a:t>
          </a:r>
          <a:r>
            <a:rPr lang="fr-FR" sz="1200" b="1" dirty="0" smtClean="0"/>
            <a:t> in-</a:t>
          </a:r>
          <a:r>
            <a:rPr lang="fr-FR" sz="1200" b="1" dirty="0" err="1" smtClean="0"/>
            <a:t>company</a:t>
          </a:r>
          <a:r>
            <a:rPr lang="fr-FR" sz="1200" b="1" dirty="0" smtClean="0"/>
            <a:t>) </a:t>
          </a:r>
          <a:endParaRPr lang="fr-FR" sz="1200" b="1" dirty="0"/>
        </a:p>
      </dgm:t>
    </dgm:pt>
    <dgm:pt modelId="{4352FDD2-8EE1-493B-9443-F1BBFCA77A81}" type="parTrans" cxnId="{F654BCBA-5053-4B85-AABD-DF03CABD03D2}">
      <dgm:prSet/>
      <dgm:spPr/>
      <dgm:t>
        <a:bodyPr/>
        <a:lstStyle/>
        <a:p>
          <a:endParaRPr lang="fr-FR" sz="2800" b="1"/>
        </a:p>
      </dgm:t>
    </dgm:pt>
    <dgm:pt modelId="{00C24648-0B8B-41E0-ADE4-3A46A7378B66}" type="sibTrans" cxnId="{F654BCBA-5053-4B85-AABD-DF03CABD03D2}">
      <dgm:prSet/>
      <dgm:spPr/>
      <dgm:t>
        <a:bodyPr/>
        <a:lstStyle/>
        <a:p>
          <a:endParaRPr lang="fr-FR" sz="2800" b="1"/>
        </a:p>
      </dgm:t>
    </dgm:pt>
    <dgm:pt modelId="{3CF1234B-8323-4EB7-B0D0-ECA96E361A30}">
      <dgm:prSet phldrT="[Text]" custT="1"/>
      <dgm:spPr/>
      <dgm:t>
        <a:bodyPr/>
        <a:lstStyle/>
        <a:p>
          <a:r>
            <a:rPr lang="fr-FR" sz="1200" b="1" dirty="0" smtClean="0"/>
            <a:t>Identification /</a:t>
          </a:r>
          <a:r>
            <a:rPr lang="fr-FR" sz="1200" b="1" dirty="0" err="1" smtClean="0"/>
            <a:t>assessment</a:t>
          </a:r>
          <a:r>
            <a:rPr lang="fr-FR" sz="1200" b="1" dirty="0" smtClean="0"/>
            <a:t> of Adaptation </a:t>
          </a:r>
          <a:r>
            <a:rPr lang="fr-FR" sz="1200" b="1" dirty="0" err="1" smtClean="0"/>
            <a:t>Measures</a:t>
          </a:r>
          <a:r>
            <a:rPr lang="fr-FR" sz="1200" b="1" dirty="0" smtClean="0"/>
            <a:t> </a:t>
          </a:r>
        </a:p>
        <a:p>
          <a:r>
            <a:rPr lang="fr-FR" sz="1200" b="1" dirty="0" smtClean="0"/>
            <a:t>(0,5 </a:t>
          </a:r>
          <a:r>
            <a:rPr lang="fr-FR" sz="1200" b="1" dirty="0" err="1" smtClean="0"/>
            <a:t>day</a:t>
          </a:r>
          <a:r>
            <a:rPr lang="fr-FR" sz="1200" b="1" dirty="0" smtClean="0"/>
            <a:t>)</a:t>
          </a:r>
          <a:endParaRPr lang="fr-FR" sz="1200" b="1" dirty="0"/>
        </a:p>
      </dgm:t>
    </dgm:pt>
    <dgm:pt modelId="{40442B6A-9FF6-473E-8884-347A1A8E65C2}" type="parTrans" cxnId="{4ED3ABAF-6752-4C5B-938A-CAF4013FA4CD}">
      <dgm:prSet/>
      <dgm:spPr/>
      <dgm:t>
        <a:bodyPr/>
        <a:lstStyle/>
        <a:p>
          <a:endParaRPr lang="fr-FR" sz="2800" b="1"/>
        </a:p>
      </dgm:t>
    </dgm:pt>
    <dgm:pt modelId="{38FD08AD-A488-453A-BB5A-1F16EA0D4A95}" type="sibTrans" cxnId="{4ED3ABAF-6752-4C5B-938A-CAF4013FA4CD}">
      <dgm:prSet/>
      <dgm:spPr/>
      <dgm:t>
        <a:bodyPr/>
        <a:lstStyle/>
        <a:p>
          <a:endParaRPr lang="fr-FR" sz="2800" b="1"/>
        </a:p>
      </dgm:t>
    </dgm:pt>
    <dgm:pt modelId="{A2D9A07B-B7E5-45B7-85E9-6AB9A4C7E9E8}">
      <dgm:prSet phldrT="[Text]" custT="1"/>
      <dgm:spPr>
        <a:solidFill>
          <a:schemeClr val="accent2"/>
        </a:solidFill>
      </dgm:spPr>
      <dgm:t>
        <a:bodyPr/>
        <a:lstStyle/>
        <a:p>
          <a:r>
            <a:rPr lang="fr-FR" sz="1200" b="1" dirty="0" err="1" smtClean="0"/>
            <a:t>Cost</a:t>
          </a:r>
          <a:r>
            <a:rPr lang="fr-FR" sz="1200" b="1" dirty="0" smtClean="0"/>
            <a:t> </a:t>
          </a:r>
          <a:r>
            <a:rPr lang="fr-FR" sz="1200" b="1" dirty="0" err="1" smtClean="0"/>
            <a:t>Benefit</a:t>
          </a:r>
          <a:r>
            <a:rPr lang="fr-FR" sz="1200" b="1" dirty="0" smtClean="0"/>
            <a:t> </a:t>
          </a:r>
          <a:r>
            <a:rPr lang="fr-FR" sz="1200" b="1" dirty="0" err="1" smtClean="0"/>
            <a:t>Analysis</a:t>
          </a:r>
          <a:r>
            <a:rPr lang="fr-FR" sz="1200" b="1" dirty="0" smtClean="0"/>
            <a:t> for a </a:t>
          </a:r>
          <a:r>
            <a:rPr lang="fr-FR" sz="1200" b="1" dirty="0" err="1" smtClean="0"/>
            <a:t>selection</a:t>
          </a:r>
          <a:r>
            <a:rPr lang="fr-FR" sz="1200" b="1" dirty="0" smtClean="0"/>
            <a:t> of </a:t>
          </a:r>
          <a:r>
            <a:rPr lang="fr-FR" sz="1200" b="1" dirty="0" err="1" smtClean="0"/>
            <a:t>measures</a:t>
          </a:r>
          <a:r>
            <a:rPr lang="fr-FR" sz="1200" b="1" dirty="0" smtClean="0"/>
            <a:t> </a:t>
          </a:r>
        </a:p>
        <a:p>
          <a:r>
            <a:rPr lang="fr-FR" sz="1200" b="1" dirty="0" smtClean="0"/>
            <a:t> (1 </a:t>
          </a:r>
          <a:r>
            <a:rPr lang="fr-FR" sz="1200" b="1" dirty="0" err="1" smtClean="0"/>
            <a:t>day</a:t>
          </a:r>
          <a:r>
            <a:rPr lang="fr-FR" sz="1200" b="1" dirty="0" smtClean="0"/>
            <a:t>)</a:t>
          </a:r>
          <a:endParaRPr lang="fr-FR" sz="1200" b="1" dirty="0"/>
        </a:p>
      </dgm:t>
    </dgm:pt>
    <dgm:pt modelId="{C5B4F1EE-7F1A-487E-89B3-C0EC52E0D34B}" type="parTrans" cxnId="{CFA2912A-EFED-4D8E-B4BB-D2C1F35A0D8A}">
      <dgm:prSet/>
      <dgm:spPr/>
      <dgm:t>
        <a:bodyPr/>
        <a:lstStyle/>
        <a:p>
          <a:endParaRPr lang="fr-FR" sz="1800"/>
        </a:p>
      </dgm:t>
    </dgm:pt>
    <dgm:pt modelId="{AE51FBE9-45FE-4171-8B1B-45212DD01F04}" type="sibTrans" cxnId="{CFA2912A-EFED-4D8E-B4BB-D2C1F35A0D8A}">
      <dgm:prSet/>
      <dgm:spPr/>
      <dgm:t>
        <a:bodyPr/>
        <a:lstStyle/>
        <a:p>
          <a:endParaRPr lang="fr-FR" sz="1800"/>
        </a:p>
      </dgm:t>
    </dgm:pt>
    <dgm:pt modelId="{A482B70B-03E9-4C2A-9D6B-6B92210D15DC}">
      <dgm:prSet phldrT="[Text]" custT="1"/>
      <dgm:spPr/>
      <dgm:t>
        <a:bodyPr/>
        <a:lstStyle/>
        <a:p>
          <a:r>
            <a:rPr lang="fr-FR" sz="1200" b="1" dirty="0" smtClean="0"/>
            <a:t>Conclusions and adaptation </a:t>
          </a:r>
          <a:r>
            <a:rPr lang="fr-FR" sz="1200" b="1" dirty="0" err="1" smtClean="0"/>
            <a:t>strategy</a:t>
          </a:r>
          <a:endParaRPr lang="fr-FR" sz="1200" b="1" dirty="0" smtClean="0"/>
        </a:p>
        <a:p>
          <a:r>
            <a:rPr lang="fr-FR" sz="1200" b="1" dirty="0" smtClean="0"/>
            <a:t>(0,5 </a:t>
          </a:r>
          <a:r>
            <a:rPr lang="fr-FR" sz="1200" b="1" dirty="0" err="1" smtClean="0"/>
            <a:t>day</a:t>
          </a:r>
          <a:r>
            <a:rPr lang="fr-FR" sz="1200" b="1" dirty="0" smtClean="0"/>
            <a:t>)  </a:t>
          </a:r>
          <a:endParaRPr lang="fr-FR" sz="1200" b="1" dirty="0"/>
        </a:p>
      </dgm:t>
    </dgm:pt>
    <dgm:pt modelId="{E74C44E4-FEAA-4491-AC07-A273BB5182B5}" type="parTrans" cxnId="{5A041FC4-A642-4B11-A1C6-FC9C7271DA53}">
      <dgm:prSet/>
      <dgm:spPr/>
      <dgm:t>
        <a:bodyPr/>
        <a:lstStyle/>
        <a:p>
          <a:endParaRPr lang="fr-FR" sz="1800"/>
        </a:p>
      </dgm:t>
    </dgm:pt>
    <dgm:pt modelId="{5F3CE73E-BF52-4548-8125-74403C052A18}" type="sibTrans" cxnId="{5A041FC4-A642-4B11-A1C6-FC9C7271DA53}">
      <dgm:prSet/>
      <dgm:spPr/>
      <dgm:t>
        <a:bodyPr/>
        <a:lstStyle/>
        <a:p>
          <a:endParaRPr lang="fr-FR" sz="1800"/>
        </a:p>
      </dgm:t>
    </dgm:pt>
    <dgm:pt modelId="{F419E3F3-3BE4-4E16-8F9A-66B29E5069D2}">
      <dgm:prSet phldrT="[Text]" custT="1"/>
      <dgm:spPr/>
      <dgm:t>
        <a:bodyPr/>
        <a:lstStyle/>
        <a:p>
          <a:r>
            <a:rPr lang="fr-FR" sz="1200" b="1" dirty="0" smtClean="0"/>
            <a:t>Final </a:t>
          </a:r>
          <a:r>
            <a:rPr lang="fr-FR" sz="1200" b="1" dirty="0" err="1" smtClean="0"/>
            <a:t>Presentation</a:t>
          </a:r>
          <a:r>
            <a:rPr lang="fr-FR" sz="1200" b="1" dirty="0" smtClean="0"/>
            <a:t> to Top Management </a:t>
          </a:r>
          <a:endParaRPr lang="fr-FR" sz="1200" b="1" dirty="0"/>
        </a:p>
      </dgm:t>
    </dgm:pt>
    <dgm:pt modelId="{12CB0BD7-8070-41D4-AA5E-B2989E77080C}" type="parTrans" cxnId="{B800ED59-5C4B-4BF6-A875-C3DDB6DD794D}">
      <dgm:prSet/>
      <dgm:spPr/>
      <dgm:t>
        <a:bodyPr/>
        <a:lstStyle/>
        <a:p>
          <a:endParaRPr lang="fr-FR" sz="1800"/>
        </a:p>
      </dgm:t>
    </dgm:pt>
    <dgm:pt modelId="{0E0B2F40-128A-4F2D-9A4C-5D841D213C58}" type="sibTrans" cxnId="{B800ED59-5C4B-4BF6-A875-C3DDB6DD794D}">
      <dgm:prSet/>
      <dgm:spPr/>
      <dgm:t>
        <a:bodyPr/>
        <a:lstStyle/>
        <a:p>
          <a:endParaRPr lang="fr-FR" sz="1800"/>
        </a:p>
      </dgm:t>
    </dgm:pt>
    <dgm:pt modelId="{9D095A50-7003-442C-98E3-D769F22CED14}" type="pres">
      <dgm:prSet presAssocID="{B22F7DC2-39D0-4D9E-816E-455236A84A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85EEE8B-D8DB-4C1B-8FC6-147EC58E7190}" type="pres">
      <dgm:prSet presAssocID="{F419E3F3-3BE4-4E16-8F9A-66B29E5069D2}" presName="boxAndChildren" presStyleCnt="0"/>
      <dgm:spPr/>
    </dgm:pt>
    <dgm:pt modelId="{75E4937B-D87D-4989-AA5C-6AA6CDCA110C}" type="pres">
      <dgm:prSet presAssocID="{F419E3F3-3BE4-4E16-8F9A-66B29E5069D2}" presName="parentTextBox" presStyleLbl="node1" presStyleIdx="0" presStyleCnt="6"/>
      <dgm:spPr/>
      <dgm:t>
        <a:bodyPr/>
        <a:lstStyle/>
        <a:p>
          <a:endParaRPr lang="fr-FR"/>
        </a:p>
      </dgm:t>
    </dgm:pt>
    <dgm:pt modelId="{8DBDD201-B023-4F44-AA0C-3CD47E0EB5AF}" type="pres">
      <dgm:prSet presAssocID="{5F3CE73E-BF52-4548-8125-74403C052A18}" presName="sp" presStyleCnt="0"/>
      <dgm:spPr/>
    </dgm:pt>
    <dgm:pt modelId="{AA02E794-F4FA-44E8-9ABC-61B0C3E7CD33}" type="pres">
      <dgm:prSet presAssocID="{A482B70B-03E9-4C2A-9D6B-6B92210D15DC}" presName="arrowAndChildren" presStyleCnt="0"/>
      <dgm:spPr/>
    </dgm:pt>
    <dgm:pt modelId="{72FE4EB7-86EF-424A-8B77-5CC825F7A700}" type="pres">
      <dgm:prSet presAssocID="{A482B70B-03E9-4C2A-9D6B-6B92210D15DC}" presName="parentTextArrow" presStyleLbl="node1" presStyleIdx="1" presStyleCnt="6"/>
      <dgm:spPr/>
      <dgm:t>
        <a:bodyPr/>
        <a:lstStyle/>
        <a:p>
          <a:endParaRPr lang="fr-FR"/>
        </a:p>
      </dgm:t>
    </dgm:pt>
    <dgm:pt modelId="{F95339AE-44CA-4757-83BB-51BE41BA49CB}" type="pres">
      <dgm:prSet presAssocID="{AE51FBE9-45FE-4171-8B1B-45212DD01F04}" presName="sp" presStyleCnt="0"/>
      <dgm:spPr/>
    </dgm:pt>
    <dgm:pt modelId="{BA664938-ECF4-4A80-9E9A-C9A0C351CEB7}" type="pres">
      <dgm:prSet presAssocID="{A2D9A07B-B7E5-45B7-85E9-6AB9A4C7E9E8}" presName="arrowAndChildren" presStyleCnt="0"/>
      <dgm:spPr/>
    </dgm:pt>
    <dgm:pt modelId="{393EE333-EB4D-4CDF-A69D-CE848145DC1A}" type="pres">
      <dgm:prSet presAssocID="{A2D9A07B-B7E5-45B7-85E9-6AB9A4C7E9E8}" presName="parentTextArrow" presStyleLbl="node1" presStyleIdx="2" presStyleCnt="6"/>
      <dgm:spPr/>
      <dgm:t>
        <a:bodyPr/>
        <a:lstStyle/>
        <a:p>
          <a:endParaRPr lang="fr-FR"/>
        </a:p>
      </dgm:t>
    </dgm:pt>
    <dgm:pt modelId="{A8C5EEEA-561D-42C5-9329-AA0DF560594D}" type="pres">
      <dgm:prSet presAssocID="{38FD08AD-A488-453A-BB5A-1F16EA0D4A95}" presName="sp" presStyleCnt="0"/>
      <dgm:spPr/>
    </dgm:pt>
    <dgm:pt modelId="{81F15785-0B38-46AA-8391-BCA9A06F8276}" type="pres">
      <dgm:prSet presAssocID="{3CF1234B-8323-4EB7-B0D0-ECA96E361A30}" presName="arrowAndChildren" presStyleCnt="0"/>
      <dgm:spPr/>
    </dgm:pt>
    <dgm:pt modelId="{DDFF7DCA-6134-4D6D-B1BA-BF50219AD817}" type="pres">
      <dgm:prSet presAssocID="{3CF1234B-8323-4EB7-B0D0-ECA96E361A30}" presName="parentTextArrow" presStyleLbl="node1" presStyleIdx="3" presStyleCnt="6"/>
      <dgm:spPr/>
      <dgm:t>
        <a:bodyPr/>
        <a:lstStyle/>
        <a:p>
          <a:endParaRPr lang="fr-FR"/>
        </a:p>
      </dgm:t>
    </dgm:pt>
    <dgm:pt modelId="{0607E9BE-B027-4166-A7D7-219A5833757B}" type="pres">
      <dgm:prSet presAssocID="{00C24648-0B8B-41E0-ADE4-3A46A7378B66}" presName="sp" presStyleCnt="0"/>
      <dgm:spPr/>
    </dgm:pt>
    <dgm:pt modelId="{4CBBEF63-1A68-4C19-A508-5D5952FA409F}" type="pres">
      <dgm:prSet presAssocID="{6D96AA46-9D16-4DAA-A44B-66C3069D82AE}" presName="arrowAndChildren" presStyleCnt="0"/>
      <dgm:spPr/>
    </dgm:pt>
    <dgm:pt modelId="{1D8B08CE-B049-48DE-BEF2-9DB146642913}" type="pres">
      <dgm:prSet presAssocID="{6D96AA46-9D16-4DAA-A44B-66C3069D82AE}" presName="parentTextArrow" presStyleLbl="node1" presStyleIdx="4" presStyleCnt="6" custLinFactNeighborX="-480"/>
      <dgm:spPr/>
      <dgm:t>
        <a:bodyPr/>
        <a:lstStyle/>
        <a:p>
          <a:endParaRPr lang="fr-FR"/>
        </a:p>
      </dgm:t>
    </dgm:pt>
    <dgm:pt modelId="{63AA6153-CDA4-4F2D-9F7D-4F73163A43F5}" type="pres">
      <dgm:prSet presAssocID="{FDDD4F69-70A9-4587-BCA4-4D5CA058A339}" presName="sp" presStyleCnt="0"/>
      <dgm:spPr/>
    </dgm:pt>
    <dgm:pt modelId="{D0CB225A-B278-44A7-90A1-F8C99196EBDE}" type="pres">
      <dgm:prSet presAssocID="{0B9BEAFF-6DD6-4243-ACA7-3A33EA1D252A}" presName="arrowAndChildren" presStyleCnt="0"/>
      <dgm:spPr/>
    </dgm:pt>
    <dgm:pt modelId="{440C507E-6EB4-4199-AEDA-111A3340861B}" type="pres">
      <dgm:prSet presAssocID="{0B9BEAFF-6DD6-4243-ACA7-3A33EA1D252A}" presName="parentTextArrow" presStyleLbl="node1" presStyleIdx="5" presStyleCnt="6"/>
      <dgm:spPr/>
      <dgm:t>
        <a:bodyPr/>
        <a:lstStyle/>
        <a:p>
          <a:endParaRPr lang="fr-FR"/>
        </a:p>
      </dgm:t>
    </dgm:pt>
  </dgm:ptLst>
  <dgm:cxnLst>
    <dgm:cxn modelId="{F27107D1-B49C-4D1E-9FF1-CC0E625A0B6B}" type="presOf" srcId="{6D96AA46-9D16-4DAA-A44B-66C3069D82AE}" destId="{1D8B08CE-B049-48DE-BEF2-9DB146642913}" srcOrd="0" destOrd="0" presId="urn:microsoft.com/office/officeart/2005/8/layout/process4"/>
    <dgm:cxn modelId="{4ED3ABAF-6752-4C5B-938A-CAF4013FA4CD}" srcId="{B22F7DC2-39D0-4D9E-816E-455236A84AEE}" destId="{3CF1234B-8323-4EB7-B0D0-ECA96E361A30}" srcOrd="2" destOrd="0" parTransId="{40442B6A-9FF6-473E-8884-347A1A8E65C2}" sibTransId="{38FD08AD-A488-453A-BB5A-1F16EA0D4A95}"/>
    <dgm:cxn modelId="{598BDC32-4C83-49B1-8780-C0297AAEACB5}" type="presOf" srcId="{F419E3F3-3BE4-4E16-8F9A-66B29E5069D2}" destId="{75E4937B-D87D-4989-AA5C-6AA6CDCA110C}" srcOrd="0" destOrd="0" presId="urn:microsoft.com/office/officeart/2005/8/layout/process4"/>
    <dgm:cxn modelId="{E5497546-512B-4C43-969A-8A3D12435513}" type="presOf" srcId="{B22F7DC2-39D0-4D9E-816E-455236A84AEE}" destId="{9D095A50-7003-442C-98E3-D769F22CED14}" srcOrd="0" destOrd="0" presId="urn:microsoft.com/office/officeart/2005/8/layout/process4"/>
    <dgm:cxn modelId="{C510AF4C-F5A5-43E4-8AFF-E1594AA4D98B}" type="presOf" srcId="{3CF1234B-8323-4EB7-B0D0-ECA96E361A30}" destId="{DDFF7DCA-6134-4D6D-B1BA-BF50219AD817}" srcOrd="0" destOrd="0" presId="urn:microsoft.com/office/officeart/2005/8/layout/process4"/>
    <dgm:cxn modelId="{4B268E44-447E-40F4-BEDB-1B6338981496}" srcId="{B22F7DC2-39D0-4D9E-816E-455236A84AEE}" destId="{0B9BEAFF-6DD6-4243-ACA7-3A33EA1D252A}" srcOrd="0" destOrd="0" parTransId="{47557495-EF5E-45BF-808B-17B310212E93}" sibTransId="{FDDD4F69-70A9-4587-BCA4-4D5CA058A339}"/>
    <dgm:cxn modelId="{435CDDFA-B40B-4E07-883E-74122642FA00}" type="presOf" srcId="{0B9BEAFF-6DD6-4243-ACA7-3A33EA1D252A}" destId="{440C507E-6EB4-4199-AEDA-111A3340861B}" srcOrd="0" destOrd="0" presId="urn:microsoft.com/office/officeart/2005/8/layout/process4"/>
    <dgm:cxn modelId="{F654BCBA-5053-4B85-AABD-DF03CABD03D2}" srcId="{B22F7DC2-39D0-4D9E-816E-455236A84AEE}" destId="{6D96AA46-9D16-4DAA-A44B-66C3069D82AE}" srcOrd="1" destOrd="0" parTransId="{4352FDD2-8EE1-493B-9443-F1BBFCA77A81}" sibTransId="{00C24648-0B8B-41E0-ADE4-3A46A7378B66}"/>
    <dgm:cxn modelId="{83F97FFC-D426-4D67-BEC3-08D0F25646DE}" type="presOf" srcId="{A482B70B-03E9-4C2A-9D6B-6B92210D15DC}" destId="{72FE4EB7-86EF-424A-8B77-5CC825F7A700}" srcOrd="0" destOrd="0" presId="urn:microsoft.com/office/officeart/2005/8/layout/process4"/>
    <dgm:cxn modelId="{5A041FC4-A642-4B11-A1C6-FC9C7271DA53}" srcId="{B22F7DC2-39D0-4D9E-816E-455236A84AEE}" destId="{A482B70B-03E9-4C2A-9D6B-6B92210D15DC}" srcOrd="4" destOrd="0" parTransId="{E74C44E4-FEAA-4491-AC07-A273BB5182B5}" sibTransId="{5F3CE73E-BF52-4548-8125-74403C052A18}"/>
    <dgm:cxn modelId="{CFA2912A-EFED-4D8E-B4BB-D2C1F35A0D8A}" srcId="{B22F7DC2-39D0-4D9E-816E-455236A84AEE}" destId="{A2D9A07B-B7E5-45B7-85E9-6AB9A4C7E9E8}" srcOrd="3" destOrd="0" parTransId="{C5B4F1EE-7F1A-487E-89B3-C0EC52E0D34B}" sibTransId="{AE51FBE9-45FE-4171-8B1B-45212DD01F04}"/>
    <dgm:cxn modelId="{B800ED59-5C4B-4BF6-A875-C3DDB6DD794D}" srcId="{B22F7DC2-39D0-4D9E-816E-455236A84AEE}" destId="{F419E3F3-3BE4-4E16-8F9A-66B29E5069D2}" srcOrd="5" destOrd="0" parTransId="{12CB0BD7-8070-41D4-AA5E-B2989E77080C}" sibTransId="{0E0B2F40-128A-4F2D-9A4C-5D841D213C58}"/>
    <dgm:cxn modelId="{06D1CB57-DF3E-4C79-8047-FA1798922DC2}" type="presOf" srcId="{A2D9A07B-B7E5-45B7-85E9-6AB9A4C7E9E8}" destId="{393EE333-EB4D-4CDF-A69D-CE848145DC1A}" srcOrd="0" destOrd="0" presId="urn:microsoft.com/office/officeart/2005/8/layout/process4"/>
    <dgm:cxn modelId="{D83AA620-D5B3-44D7-8F23-4310EAD6257E}" type="presParOf" srcId="{9D095A50-7003-442C-98E3-D769F22CED14}" destId="{D85EEE8B-D8DB-4C1B-8FC6-147EC58E7190}" srcOrd="0" destOrd="0" presId="urn:microsoft.com/office/officeart/2005/8/layout/process4"/>
    <dgm:cxn modelId="{7263E065-C18C-4833-B758-8BDC1E493D7C}" type="presParOf" srcId="{D85EEE8B-D8DB-4C1B-8FC6-147EC58E7190}" destId="{75E4937B-D87D-4989-AA5C-6AA6CDCA110C}" srcOrd="0" destOrd="0" presId="urn:microsoft.com/office/officeart/2005/8/layout/process4"/>
    <dgm:cxn modelId="{04B76476-C269-4F12-AE95-A967A0DBC99E}" type="presParOf" srcId="{9D095A50-7003-442C-98E3-D769F22CED14}" destId="{8DBDD201-B023-4F44-AA0C-3CD47E0EB5AF}" srcOrd="1" destOrd="0" presId="urn:microsoft.com/office/officeart/2005/8/layout/process4"/>
    <dgm:cxn modelId="{1B484A44-8CA5-47C7-8677-CE53B2DD3EBC}" type="presParOf" srcId="{9D095A50-7003-442C-98E3-D769F22CED14}" destId="{AA02E794-F4FA-44E8-9ABC-61B0C3E7CD33}" srcOrd="2" destOrd="0" presId="urn:microsoft.com/office/officeart/2005/8/layout/process4"/>
    <dgm:cxn modelId="{0C0C3039-EE41-4A34-8EB1-7F0E9CDED2D0}" type="presParOf" srcId="{AA02E794-F4FA-44E8-9ABC-61B0C3E7CD33}" destId="{72FE4EB7-86EF-424A-8B77-5CC825F7A700}" srcOrd="0" destOrd="0" presId="urn:microsoft.com/office/officeart/2005/8/layout/process4"/>
    <dgm:cxn modelId="{0B466FE4-78CD-482D-9E5E-58C470250AE4}" type="presParOf" srcId="{9D095A50-7003-442C-98E3-D769F22CED14}" destId="{F95339AE-44CA-4757-83BB-51BE41BA49CB}" srcOrd="3" destOrd="0" presId="urn:microsoft.com/office/officeart/2005/8/layout/process4"/>
    <dgm:cxn modelId="{DD51534A-FACA-496E-87C2-D630EBA8ECBD}" type="presParOf" srcId="{9D095A50-7003-442C-98E3-D769F22CED14}" destId="{BA664938-ECF4-4A80-9E9A-C9A0C351CEB7}" srcOrd="4" destOrd="0" presId="urn:microsoft.com/office/officeart/2005/8/layout/process4"/>
    <dgm:cxn modelId="{CFEC5FCA-16A6-403A-A70C-736ED833314D}" type="presParOf" srcId="{BA664938-ECF4-4A80-9E9A-C9A0C351CEB7}" destId="{393EE333-EB4D-4CDF-A69D-CE848145DC1A}" srcOrd="0" destOrd="0" presId="urn:microsoft.com/office/officeart/2005/8/layout/process4"/>
    <dgm:cxn modelId="{0ADFF419-0ACF-4FDF-9D10-E59455C01C13}" type="presParOf" srcId="{9D095A50-7003-442C-98E3-D769F22CED14}" destId="{A8C5EEEA-561D-42C5-9329-AA0DF560594D}" srcOrd="5" destOrd="0" presId="urn:microsoft.com/office/officeart/2005/8/layout/process4"/>
    <dgm:cxn modelId="{4EC640C1-6356-471C-AF6B-0B24833787BB}" type="presParOf" srcId="{9D095A50-7003-442C-98E3-D769F22CED14}" destId="{81F15785-0B38-46AA-8391-BCA9A06F8276}" srcOrd="6" destOrd="0" presId="urn:microsoft.com/office/officeart/2005/8/layout/process4"/>
    <dgm:cxn modelId="{E8A48AE7-7020-495F-A213-BE096316A387}" type="presParOf" srcId="{81F15785-0B38-46AA-8391-BCA9A06F8276}" destId="{DDFF7DCA-6134-4D6D-B1BA-BF50219AD817}" srcOrd="0" destOrd="0" presId="urn:microsoft.com/office/officeart/2005/8/layout/process4"/>
    <dgm:cxn modelId="{31B895AF-681B-4BED-B44C-63C9D1EB777D}" type="presParOf" srcId="{9D095A50-7003-442C-98E3-D769F22CED14}" destId="{0607E9BE-B027-4166-A7D7-219A5833757B}" srcOrd="7" destOrd="0" presId="urn:microsoft.com/office/officeart/2005/8/layout/process4"/>
    <dgm:cxn modelId="{640924A8-180C-4C05-9AFA-F0AF3BFF6A9C}" type="presParOf" srcId="{9D095A50-7003-442C-98E3-D769F22CED14}" destId="{4CBBEF63-1A68-4C19-A508-5D5952FA409F}" srcOrd="8" destOrd="0" presId="urn:microsoft.com/office/officeart/2005/8/layout/process4"/>
    <dgm:cxn modelId="{91578F42-736B-4560-A5F9-B5994043284E}" type="presParOf" srcId="{4CBBEF63-1A68-4C19-A508-5D5952FA409F}" destId="{1D8B08CE-B049-48DE-BEF2-9DB146642913}" srcOrd="0" destOrd="0" presId="urn:microsoft.com/office/officeart/2005/8/layout/process4"/>
    <dgm:cxn modelId="{A69BF287-B23E-40E0-B51B-FE75EF82E046}" type="presParOf" srcId="{9D095A50-7003-442C-98E3-D769F22CED14}" destId="{63AA6153-CDA4-4F2D-9F7D-4F73163A43F5}" srcOrd="9" destOrd="0" presId="urn:microsoft.com/office/officeart/2005/8/layout/process4"/>
    <dgm:cxn modelId="{DDBBB0E6-3DCD-4294-8603-7DC3B8645147}" type="presParOf" srcId="{9D095A50-7003-442C-98E3-D769F22CED14}" destId="{D0CB225A-B278-44A7-90A1-F8C99196EBDE}" srcOrd="10" destOrd="0" presId="urn:microsoft.com/office/officeart/2005/8/layout/process4"/>
    <dgm:cxn modelId="{4F4C1790-9FCD-4F27-AEA9-D4E5BE439721}" type="presParOf" srcId="{D0CB225A-B278-44A7-90A1-F8C99196EBDE}" destId="{440C507E-6EB4-4199-AEDA-111A3340861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4937B-D87D-4989-AA5C-6AA6CDCA110C}">
      <dsp:nvSpPr>
        <dsp:cNvPr id="0" name=""/>
        <dsp:cNvSpPr/>
      </dsp:nvSpPr>
      <dsp:spPr>
        <a:xfrm>
          <a:off x="0" y="3305456"/>
          <a:ext cx="3971764" cy="5422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Final </a:t>
          </a:r>
          <a:r>
            <a:rPr lang="fr-FR" sz="1200" b="1" kern="1200" dirty="0" err="1" smtClean="0"/>
            <a:t>Presentation</a:t>
          </a:r>
          <a:r>
            <a:rPr lang="fr-FR" sz="1200" b="1" kern="1200" dirty="0" smtClean="0"/>
            <a:t> to Top Management </a:t>
          </a:r>
          <a:endParaRPr lang="fr-FR" sz="1200" b="1" kern="1200" dirty="0"/>
        </a:p>
      </dsp:txBody>
      <dsp:txXfrm>
        <a:off x="0" y="3305456"/>
        <a:ext cx="3971764" cy="542287"/>
      </dsp:txXfrm>
    </dsp:sp>
    <dsp:sp modelId="{72FE4EB7-86EF-424A-8B77-5CC825F7A700}">
      <dsp:nvSpPr>
        <dsp:cNvPr id="0" name=""/>
        <dsp:cNvSpPr/>
      </dsp:nvSpPr>
      <dsp:spPr>
        <a:xfrm rot="10800000">
          <a:off x="0" y="2479552"/>
          <a:ext cx="3971764" cy="834038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Conclusions and adaptation </a:t>
          </a:r>
          <a:r>
            <a:rPr lang="fr-FR" sz="1200" b="1" kern="1200" dirty="0" err="1" smtClean="0"/>
            <a:t>strategy</a:t>
          </a:r>
          <a:endParaRPr lang="fr-FR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(0,5 </a:t>
          </a:r>
          <a:r>
            <a:rPr lang="fr-FR" sz="1200" b="1" kern="1200" dirty="0" err="1" smtClean="0"/>
            <a:t>day</a:t>
          </a:r>
          <a:r>
            <a:rPr lang="fr-FR" sz="1200" b="1" kern="1200" dirty="0" smtClean="0"/>
            <a:t>)  </a:t>
          </a:r>
          <a:endParaRPr lang="fr-FR" sz="1200" b="1" kern="1200" dirty="0"/>
        </a:p>
      </dsp:txBody>
      <dsp:txXfrm rot="10800000">
        <a:off x="0" y="2479552"/>
        <a:ext cx="3971764" cy="541933"/>
      </dsp:txXfrm>
    </dsp:sp>
    <dsp:sp modelId="{DDFF7DCA-6134-4D6D-B1BA-BF50219AD817}">
      <dsp:nvSpPr>
        <dsp:cNvPr id="0" name=""/>
        <dsp:cNvSpPr/>
      </dsp:nvSpPr>
      <dsp:spPr>
        <a:xfrm rot="10800000">
          <a:off x="0" y="1653648"/>
          <a:ext cx="3971764" cy="834038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Identification / </a:t>
          </a:r>
          <a:r>
            <a:rPr lang="fr-FR" sz="1200" b="1" kern="1200" dirty="0" err="1" smtClean="0"/>
            <a:t>assessment</a:t>
          </a:r>
          <a:r>
            <a:rPr lang="fr-FR" sz="1200" b="1" kern="1200" dirty="0" smtClean="0"/>
            <a:t> of Adaptation </a:t>
          </a:r>
          <a:r>
            <a:rPr lang="fr-FR" sz="1200" b="1" kern="1200" dirty="0" err="1" smtClean="0"/>
            <a:t>Measures</a:t>
          </a:r>
          <a:r>
            <a:rPr lang="fr-FR" sz="1200" b="1" kern="1200" dirty="0" smtClean="0"/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(0,5 </a:t>
          </a:r>
          <a:r>
            <a:rPr lang="fr-FR" sz="1200" b="1" kern="1200" dirty="0" err="1" smtClean="0"/>
            <a:t>day</a:t>
          </a:r>
          <a:r>
            <a:rPr lang="fr-FR" sz="1200" b="1" kern="1200" dirty="0" smtClean="0"/>
            <a:t>)</a:t>
          </a:r>
          <a:endParaRPr lang="fr-FR" sz="1200" b="1" kern="1200" dirty="0"/>
        </a:p>
      </dsp:txBody>
      <dsp:txXfrm rot="10800000">
        <a:off x="0" y="1653648"/>
        <a:ext cx="3971764" cy="541933"/>
      </dsp:txXfrm>
    </dsp:sp>
    <dsp:sp modelId="{1D8B08CE-B049-48DE-BEF2-9DB146642913}">
      <dsp:nvSpPr>
        <dsp:cNvPr id="0" name=""/>
        <dsp:cNvSpPr/>
      </dsp:nvSpPr>
      <dsp:spPr>
        <a:xfrm rot="10800000">
          <a:off x="0" y="827744"/>
          <a:ext cx="3971764" cy="834038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err="1" smtClean="0"/>
            <a:t>Risk</a:t>
          </a:r>
          <a:r>
            <a:rPr lang="fr-FR" sz="1200" b="1" kern="1200" dirty="0" smtClean="0"/>
            <a:t> </a:t>
          </a:r>
          <a:r>
            <a:rPr lang="fr-FR" sz="1200" b="1" kern="1200" dirty="0" err="1" smtClean="0"/>
            <a:t>Assessment</a:t>
          </a:r>
          <a:r>
            <a:rPr lang="fr-FR" sz="1200" b="1" kern="1200" dirty="0" smtClean="0"/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(0,5 </a:t>
          </a:r>
          <a:r>
            <a:rPr lang="fr-FR" sz="1200" b="1" kern="1200" dirty="0" err="1" smtClean="0"/>
            <a:t>day</a:t>
          </a:r>
          <a:r>
            <a:rPr lang="fr-FR" sz="1200" b="1" kern="1200" dirty="0" smtClean="0"/>
            <a:t> in-</a:t>
          </a:r>
          <a:r>
            <a:rPr lang="fr-FR" sz="1200" b="1" kern="1200" dirty="0" err="1" smtClean="0"/>
            <a:t>company</a:t>
          </a:r>
          <a:r>
            <a:rPr lang="fr-FR" sz="1200" b="1" kern="1200" dirty="0" smtClean="0"/>
            <a:t>) </a:t>
          </a:r>
          <a:endParaRPr lang="fr-FR" sz="1200" b="1" kern="1200" dirty="0"/>
        </a:p>
      </dsp:txBody>
      <dsp:txXfrm rot="10800000">
        <a:off x="0" y="827744"/>
        <a:ext cx="3971764" cy="541933"/>
      </dsp:txXfrm>
    </dsp:sp>
    <dsp:sp modelId="{440C507E-6EB4-4199-AEDA-111A3340861B}">
      <dsp:nvSpPr>
        <dsp:cNvPr id="0" name=""/>
        <dsp:cNvSpPr/>
      </dsp:nvSpPr>
      <dsp:spPr>
        <a:xfrm rot="10800000">
          <a:off x="0" y="1840"/>
          <a:ext cx="3971764" cy="834038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err="1" smtClean="0"/>
            <a:t>Company</a:t>
          </a:r>
          <a:r>
            <a:rPr lang="fr-FR" sz="1200" b="1" kern="1200" dirty="0" smtClean="0"/>
            <a:t> </a:t>
          </a:r>
          <a:r>
            <a:rPr lang="fr-FR" sz="1200" b="1" kern="1200" dirty="0" err="1" smtClean="0"/>
            <a:t>Presentation</a:t>
          </a:r>
          <a:r>
            <a:rPr lang="fr-FR" sz="1200" b="1" kern="1200" dirty="0" smtClean="0"/>
            <a:t>  / </a:t>
          </a:r>
          <a:r>
            <a:rPr lang="fr-FR" sz="1200" b="1" kern="1200" dirty="0" err="1" smtClean="0"/>
            <a:t>Visit</a:t>
          </a:r>
          <a:r>
            <a:rPr lang="fr-FR" sz="1200" b="1" kern="1200" dirty="0" smtClean="0"/>
            <a:t>  + </a:t>
          </a:r>
          <a:r>
            <a:rPr lang="fr-FR" sz="1200" b="1" kern="1200" dirty="0" err="1" smtClean="0"/>
            <a:t>Assessment</a:t>
          </a:r>
          <a:r>
            <a:rPr lang="fr-FR" sz="1200" b="1" kern="1200" dirty="0" smtClean="0"/>
            <a:t> </a:t>
          </a:r>
          <a:r>
            <a:rPr lang="fr-FR" sz="1200" b="1" kern="1200" dirty="0" err="1" smtClean="0"/>
            <a:t>Grid</a:t>
          </a:r>
          <a:r>
            <a:rPr lang="fr-FR" sz="1200" b="1" kern="1200" dirty="0" smtClean="0"/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(2/3 </a:t>
          </a:r>
          <a:r>
            <a:rPr lang="fr-FR" sz="1200" b="1" kern="1200" dirty="0" err="1" smtClean="0"/>
            <a:t>day</a:t>
          </a:r>
          <a:r>
            <a:rPr lang="fr-FR" sz="1200" b="1" kern="1200" dirty="0" smtClean="0"/>
            <a:t> in-</a:t>
          </a:r>
          <a:r>
            <a:rPr lang="fr-FR" sz="1200" b="1" kern="1200" dirty="0" err="1" smtClean="0"/>
            <a:t>company</a:t>
          </a:r>
          <a:r>
            <a:rPr lang="fr-FR" sz="1200" b="1" kern="1200" dirty="0" smtClean="0"/>
            <a:t>) </a:t>
          </a:r>
          <a:endParaRPr lang="fr-FR" sz="1200" b="1" kern="1200" dirty="0"/>
        </a:p>
      </dsp:txBody>
      <dsp:txXfrm rot="10800000">
        <a:off x="0" y="1840"/>
        <a:ext cx="3971764" cy="541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4937B-D87D-4989-AA5C-6AA6CDCA110C}">
      <dsp:nvSpPr>
        <dsp:cNvPr id="0" name=""/>
        <dsp:cNvSpPr/>
      </dsp:nvSpPr>
      <dsp:spPr>
        <a:xfrm>
          <a:off x="0" y="3401339"/>
          <a:ext cx="3971764" cy="44642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Final </a:t>
          </a:r>
          <a:r>
            <a:rPr lang="fr-FR" sz="1200" b="1" kern="1200" dirty="0" err="1" smtClean="0"/>
            <a:t>Presentation</a:t>
          </a:r>
          <a:r>
            <a:rPr lang="fr-FR" sz="1200" b="1" kern="1200" dirty="0" smtClean="0"/>
            <a:t> to Top Management </a:t>
          </a:r>
          <a:endParaRPr lang="fr-FR" sz="1200" b="1" kern="1200" dirty="0"/>
        </a:p>
      </dsp:txBody>
      <dsp:txXfrm>
        <a:off x="0" y="3401339"/>
        <a:ext cx="3971764" cy="446423"/>
      </dsp:txXfrm>
    </dsp:sp>
    <dsp:sp modelId="{72FE4EB7-86EF-424A-8B77-5CC825F7A700}">
      <dsp:nvSpPr>
        <dsp:cNvPr id="0" name=""/>
        <dsp:cNvSpPr/>
      </dsp:nvSpPr>
      <dsp:spPr>
        <a:xfrm rot="10800000">
          <a:off x="0" y="2721435"/>
          <a:ext cx="3971764" cy="686599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Conclusions and adaptation </a:t>
          </a:r>
          <a:r>
            <a:rPr lang="fr-FR" sz="1200" b="1" kern="1200" dirty="0" err="1" smtClean="0"/>
            <a:t>strategy</a:t>
          </a:r>
          <a:endParaRPr lang="fr-FR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(0,5 </a:t>
          </a:r>
          <a:r>
            <a:rPr lang="fr-FR" sz="1200" b="1" kern="1200" dirty="0" err="1" smtClean="0"/>
            <a:t>day</a:t>
          </a:r>
          <a:r>
            <a:rPr lang="fr-FR" sz="1200" b="1" kern="1200" dirty="0" smtClean="0"/>
            <a:t>)  </a:t>
          </a:r>
          <a:endParaRPr lang="fr-FR" sz="1200" b="1" kern="1200" dirty="0"/>
        </a:p>
      </dsp:txBody>
      <dsp:txXfrm rot="10800000">
        <a:off x="0" y="2721435"/>
        <a:ext cx="3971764" cy="446131"/>
      </dsp:txXfrm>
    </dsp:sp>
    <dsp:sp modelId="{393EE333-EB4D-4CDF-A69D-CE848145DC1A}">
      <dsp:nvSpPr>
        <dsp:cNvPr id="0" name=""/>
        <dsp:cNvSpPr/>
      </dsp:nvSpPr>
      <dsp:spPr>
        <a:xfrm rot="10800000">
          <a:off x="0" y="2041531"/>
          <a:ext cx="3971764" cy="686599"/>
        </a:xfrm>
        <a:prstGeom prst="upArrowCallou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err="1" smtClean="0"/>
            <a:t>Cost</a:t>
          </a:r>
          <a:r>
            <a:rPr lang="fr-FR" sz="1200" b="1" kern="1200" dirty="0" smtClean="0"/>
            <a:t> </a:t>
          </a:r>
          <a:r>
            <a:rPr lang="fr-FR" sz="1200" b="1" kern="1200" dirty="0" err="1" smtClean="0"/>
            <a:t>Benefit</a:t>
          </a:r>
          <a:r>
            <a:rPr lang="fr-FR" sz="1200" b="1" kern="1200" dirty="0" smtClean="0"/>
            <a:t> </a:t>
          </a:r>
          <a:r>
            <a:rPr lang="fr-FR" sz="1200" b="1" kern="1200" dirty="0" err="1" smtClean="0"/>
            <a:t>Analysis</a:t>
          </a:r>
          <a:r>
            <a:rPr lang="fr-FR" sz="1200" b="1" kern="1200" dirty="0" smtClean="0"/>
            <a:t> for a </a:t>
          </a:r>
          <a:r>
            <a:rPr lang="fr-FR" sz="1200" b="1" kern="1200" dirty="0" err="1" smtClean="0"/>
            <a:t>selection</a:t>
          </a:r>
          <a:r>
            <a:rPr lang="fr-FR" sz="1200" b="1" kern="1200" dirty="0" smtClean="0"/>
            <a:t> of </a:t>
          </a:r>
          <a:r>
            <a:rPr lang="fr-FR" sz="1200" b="1" kern="1200" dirty="0" err="1" smtClean="0"/>
            <a:t>measures</a:t>
          </a:r>
          <a:r>
            <a:rPr lang="fr-FR" sz="1200" b="1" kern="1200" dirty="0" smtClean="0"/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 (1 </a:t>
          </a:r>
          <a:r>
            <a:rPr lang="fr-FR" sz="1200" b="1" kern="1200" dirty="0" err="1" smtClean="0"/>
            <a:t>day</a:t>
          </a:r>
          <a:r>
            <a:rPr lang="fr-FR" sz="1200" b="1" kern="1200" dirty="0" smtClean="0"/>
            <a:t>)</a:t>
          </a:r>
          <a:endParaRPr lang="fr-FR" sz="1200" b="1" kern="1200" dirty="0"/>
        </a:p>
      </dsp:txBody>
      <dsp:txXfrm rot="10800000">
        <a:off x="0" y="2041531"/>
        <a:ext cx="3971764" cy="446131"/>
      </dsp:txXfrm>
    </dsp:sp>
    <dsp:sp modelId="{DDFF7DCA-6134-4D6D-B1BA-BF50219AD817}">
      <dsp:nvSpPr>
        <dsp:cNvPr id="0" name=""/>
        <dsp:cNvSpPr/>
      </dsp:nvSpPr>
      <dsp:spPr>
        <a:xfrm rot="10800000">
          <a:off x="0" y="1361628"/>
          <a:ext cx="3971764" cy="686599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Identification /</a:t>
          </a:r>
          <a:r>
            <a:rPr lang="fr-FR" sz="1200" b="1" kern="1200" dirty="0" err="1" smtClean="0"/>
            <a:t>assessment</a:t>
          </a:r>
          <a:r>
            <a:rPr lang="fr-FR" sz="1200" b="1" kern="1200" dirty="0" smtClean="0"/>
            <a:t> of Adaptation </a:t>
          </a:r>
          <a:r>
            <a:rPr lang="fr-FR" sz="1200" b="1" kern="1200" dirty="0" err="1" smtClean="0"/>
            <a:t>Measures</a:t>
          </a:r>
          <a:r>
            <a:rPr lang="fr-FR" sz="1200" b="1" kern="1200" dirty="0" smtClean="0"/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(0,5 </a:t>
          </a:r>
          <a:r>
            <a:rPr lang="fr-FR" sz="1200" b="1" kern="1200" dirty="0" err="1" smtClean="0"/>
            <a:t>day</a:t>
          </a:r>
          <a:r>
            <a:rPr lang="fr-FR" sz="1200" b="1" kern="1200" dirty="0" smtClean="0"/>
            <a:t>)</a:t>
          </a:r>
          <a:endParaRPr lang="fr-FR" sz="1200" b="1" kern="1200" dirty="0"/>
        </a:p>
      </dsp:txBody>
      <dsp:txXfrm rot="10800000">
        <a:off x="0" y="1361628"/>
        <a:ext cx="3971764" cy="446131"/>
      </dsp:txXfrm>
    </dsp:sp>
    <dsp:sp modelId="{1D8B08CE-B049-48DE-BEF2-9DB146642913}">
      <dsp:nvSpPr>
        <dsp:cNvPr id="0" name=""/>
        <dsp:cNvSpPr/>
      </dsp:nvSpPr>
      <dsp:spPr>
        <a:xfrm rot="10800000">
          <a:off x="0" y="681724"/>
          <a:ext cx="3971764" cy="686599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err="1" smtClean="0"/>
            <a:t>Risk</a:t>
          </a:r>
          <a:r>
            <a:rPr lang="fr-FR" sz="1200" b="1" kern="1200" dirty="0" smtClean="0"/>
            <a:t> </a:t>
          </a:r>
          <a:r>
            <a:rPr lang="fr-FR" sz="1200" b="1" kern="1200" dirty="0" err="1" smtClean="0"/>
            <a:t>Assessment</a:t>
          </a:r>
          <a:r>
            <a:rPr lang="fr-FR" sz="1200" b="1" kern="1200" dirty="0" smtClean="0"/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(0,5 </a:t>
          </a:r>
          <a:r>
            <a:rPr lang="fr-FR" sz="1200" b="1" kern="1200" dirty="0" err="1" smtClean="0"/>
            <a:t>day</a:t>
          </a:r>
          <a:r>
            <a:rPr lang="fr-FR" sz="1200" b="1" kern="1200" dirty="0" smtClean="0"/>
            <a:t> in-</a:t>
          </a:r>
          <a:r>
            <a:rPr lang="fr-FR" sz="1200" b="1" kern="1200" dirty="0" err="1" smtClean="0"/>
            <a:t>company</a:t>
          </a:r>
          <a:r>
            <a:rPr lang="fr-FR" sz="1200" b="1" kern="1200" dirty="0" smtClean="0"/>
            <a:t>) </a:t>
          </a:r>
          <a:endParaRPr lang="fr-FR" sz="1200" b="1" kern="1200" dirty="0"/>
        </a:p>
      </dsp:txBody>
      <dsp:txXfrm rot="10800000">
        <a:off x="0" y="681724"/>
        <a:ext cx="3971764" cy="446131"/>
      </dsp:txXfrm>
    </dsp:sp>
    <dsp:sp modelId="{440C507E-6EB4-4199-AEDA-111A3340861B}">
      <dsp:nvSpPr>
        <dsp:cNvPr id="0" name=""/>
        <dsp:cNvSpPr/>
      </dsp:nvSpPr>
      <dsp:spPr>
        <a:xfrm rot="10800000">
          <a:off x="0" y="1820"/>
          <a:ext cx="3971764" cy="686599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err="1" smtClean="0"/>
            <a:t>Company</a:t>
          </a:r>
          <a:r>
            <a:rPr lang="fr-FR" sz="1200" b="1" kern="1200" dirty="0" smtClean="0"/>
            <a:t> </a:t>
          </a:r>
          <a:r>
            <a:rPr lang="fr-FR" sz="1200" b="1" kern="1200" dirty="0" err="1" smtClean="0"/>
            <a:t>Presentation</a:t>
          </a:r>
          <a:r>
            <a:rPr lang="fr-FR" sz="1200" b="1" kern="1200" dirty="0" smtClean="0"/>
            <a:t>  / </a:t>
          </a:r>
          <a:r>
            <a:rPr lang="fr-FR" sz="1200" b="1" kern="1200" dirty="0" err="1" smtClean="0"/>
            <a:t>Visit</a:t>
          </a:r>
          <a:r>
            <a:rPr lang="fr-FR" sz="1200" b="1" kern="1200" dirty="0" smtClean="0"/>
            <a:t>  + </a:t>
          </a:r>
          <a:r>
            <a:rPr lang="fr-FR" sz="1200" b="1" kern="1200" dirty="0" err="1" smtClean="0"/>
            <a:t>Assessment</a:t>
          </a:r>
          <a:r>
            <a:rPr lang="fr-FR" sz="1200" b="1" kern="1200" dirty="0" smtClean="0"/>
            <a:t> </a:t>
          </a:r>
          <a:r>
            <a:rPr lang="fr-FR" sz="1200" b="1" kern="1200" dirty="0" err="1" smtClean="0"/>
            <a:t>Grid</a:t>
          </a:r>
          <a:r>
            <a:rPr lang="fr-FR" sz="1200" b="1" kern="1200" dirty="0" smtClean="0"/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(2/3 </a:t>
          </a:r>
          <a:r>
            <a:rPr lang="fr-FR" sz="1200" b="1" kern="1200" dirty="0" err="1" smtClean="0"/>
            <a:t>day</a:t>
          </a:r>
          <a:r>
            <a:rPr lang="fr-FR" sz="1200" b="1" kern="1200" dirty="0" smtClean="0"/>
            <a:t> in-</a:t>
          </a:r>
          <a:r>
            <a:rPr lang="fr-FR" sz="1200" b="1" kern="1200" dirty="0" err="1" smtClean="0"/>
            <a:t>company</a:t>
          </a:r>
          <a:r>
            <a:rPr lang="fr-FR" sz="1200" b="1" kern="1200" dirty="0" smtClean="0"/>
            <a:t>) </a:t>
          </a:r>
          <a:endParaRPr lang="fr-FR" sz="1200" b="1" kern="1200" dirty="0"/>
        </a:p>
      </dsp:txBody>
      <dsp:txXfrm rot="10800000">
        <a:off x="0" y="1820"/>
        <a:ext cx="3971764" cy="446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‹Nr.›</a:t>
            </a:fld>
            <a:endParaRPr lang="de-D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351"/>
            <a:ext cx="4984962" cy="446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751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331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331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331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3310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3310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331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331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331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331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331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331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331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331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331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040400" y="3239022"/>
            <a:ext cx="70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 baseline="0"/>
            </a:lvl1pPr>
          </a:lstStyle>
          <a:p>
            <a:r>
              <a:rPr lang="de-DE" dirty="0" smtClean="0"/>
              <a:t>Click here to add subtitle</a:t>
            </a:r>
            <a:endParaRPr lang="de-DE" dirty="0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40400" y="1993726"/>
            <a:ext cx="7034400" cy="1143000"/>
          </a:xfrm>
        </p:spPr>
        <p:txBody>
          <a:bodyPr anchor="ctr"/>
          <a:lstStyle>
            <a:lvl1pPr algn="ctr">
              <a:defRPr sz="3600"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to add title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7721600" y="6604000"/>
            <a:ext cx="1422400" cy="25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1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>
              <a:solidFill>
                <a:srgbClr val="6E6452"/>
              </a:solidFill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20000" lvl="2"/>
            <a:r>
              <a:rPr lang="de-DE" noProof="0" dirty="0" smtClean="0"/>
              <a:t>Third layer</a:t>
            </a:r>
          </a:p>
          <a:p>
            <a:pPr marL="1080000" lvl="3"/>
            <a:r>
              <a:rPr lang="de-DE" noProof="0" dirty="0" smtClean="0"/>
              <a:t>Fourth layer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0"/>
            <a:ext cx="2358000" cy="3816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on symbol to add image</a:t>
            </a:r>
          </a:p>
        </p:txBody>
      </p:sp>
    </p:spTree>
    <p:extLst>
      <p:ext uri="{BB962C8B-B14F-4D97-AF65-F5344CB8AC3E}">
        <p14:creationId xmlns:p14="http://schemas.microsoft.com/office/powerpoint/2010/main" val="3895335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>
            <a:lvl1pPr algn="ctr">
              <a:defRPr sz="1100" b="0"/>
            </a:lvl1pPr>
          </a:lstStyle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283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>
            <a:lvl1pPr algn="ctr">
              <a:defRPr sz="1100" b="0"/>
            </a:lvl1pPr>
          </a:lstStyle>
          <a:p>
            <a:r>
              <a:rPr lang="de-DE" dirty="0" err="1" smtClean="0">
                <a:solidFill>
                  <a:srgbClr val="6E6452"/>
                </a:solidFill>
              </a:rPr>
              <a:t>ToC</a:t>
            </a:r>
            <a:r>
              <a:rPr lang="de-DE" dirty="0" smtClean="0">
                <a:solidFill>
                  <a:srgbClr val="6E6452"/>
                </a:solidFill>
              </a:rPr>
              <a:t> - Module 5</a:t>
            </a:r>
            <a:endParaRPr lang="de-DE" dirty="0">
              <a:solidFill>
                <a:srgbClr val="6E645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>
              <a:solidFill>
                <a:srgbClr val="6E6452"/>
              </a:solidFill>
            </a:endParaRPr>
          </a:p>
        </p:txBody>
      </p:sp>
      <p:pic>
        <p:nvPicPr>
          <p:cNvPr id="5" name="Bild 8" descr="logo_klein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262" y="6071056"/>
            <a:ext cx="461532" cy="50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249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040400" y="3239022"/>
            <a:ext cx="70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 baseline="0"/>
            </a:lvl1pPr>
          </a:lstStyle>
          <a:p>
            <a:r>
              <a:rPr lang="de-DE" dirty="0" smtClean="0"/>
              <a:t>Click here to add subtitle</a:t>
            </a:r>
            <a:endParaRPr lang="de-DE" dirty="0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40400" y="1993726"/>
            <a:ext cx="7034400" cy="1143000"/>
          </a:xfrm>
        </p:spPr>
        <p:txBody>
          <a:bodyPr anchor="ctr"/>
          <a:lstStyle>
            <a:lvl1pPr algn="ctr">
              <a:defRPr sz="3600"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to add title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8897937" y="6731000"/>
            <a:ext cx="1422400" cy="25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pic>
        <p:nvPicPr>
          <p:cNvPr id="12" name="Picture 2" descr="Z:\Vorlagen\adelphi-Logo\1 - adelphi_Logo_farbi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5873687"/>
            <a:ext cx="794721" cy="73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feld 12"/>
          <p:cNvSpPr txBox="1"/>
          <p:nvPr userDrawn="1"/>
        </p:nvSpPr>
        <p:spPr>
          <a:xfrm>
            <a:off x="6610214" y="5901074"/>
            <a:ext cx="17199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0" dirty="0" err="1" smtClean="0">
                <a:solidFill>
                  <a:srgbClr val="6E6452"/>
                </a:solidFill>
              </a:rPr>
              <a:t>Knowledge</a:t>
            </a:r>
            <a:r>
              <a:rPr lang="fr-FR" sz="900" b="0" dirty="0" smtClean="0">
                <a:solidFill>
                  <a:srgbClr val="6E6452"/>
                </a:solidFill>
              </a:rPr>
              <a:t> </a:t>
            </a:r>
            <a:r>
              <a:rPr lang="fr-FR" sz="900" b="0" dirty="0" err="1" smtClean="0">
                <a:solidFill>
                  <a:srgbClr val="6E6452"/>
                </a:solidFill>
              </a:rPr>
              <a:t>partner</a:t>
            </a:r>
            <a:endParaRPr lang="fr-FR" sz="900" b="0" dirty="0" smtClean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455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20000" lvl="2"/>
            <a:r>
              <a:rPr lang="de-DE" noProof="0" dirty="0" smtClean="0"/>
              <a:t>Third layer</a:t>
            </a:r>
          </a:p>
          <a:p>
            <a:pPr marL="1080000" lvl="3"/>
            <a:r>
              <a:rPr lang="de-DE" noProof="0" dirty="0" smtClean="0"/>
              <a:t>Fourth layer</a:t>
            </a:r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>
            <a:lvl1pPr algn="ctr">
              <a:defRPr sz="1100" b="0"/>
            </a:lvl1pPr>
          </a:lstStyle>
          <a:p>
            <a:r>
              <a:rPr lang="de-DE" dirty="0" err="1" smtClean="0">
                <a:solidFill>
                  <a:srgbClr val="6E6452"/>
                </a:solidFill>
              </a:rPr>
              <a:t>ToC</a:t>
            </a:r>
            <a:r>
              <a:rPr lang="de-DE" dirty="0" smtClean="0">
                <a:solidFill>
                  <a:srgbClr val="6E6452"/>
                </a:solidFill>
              </a:rPr>
              <a:t> - Module 5</a:t>
            </a:r>
            <a:endParaRPr lang="de-DE" dirty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011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>
              <a:solidFill>
                <a:srgbClr val="6E6452"/>
              </a:solidFill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20000" lvl="2"/>
            <a:r>
              <a:rPr lang="de-DE" noProof="0" dirty="0" smtClean="0"/>
              <a:t>Third layer</a:t>
            </a:r>
          </a:p>
          <a:p>
            <a:pPr marL="1080000" lvl="3"/>
            <a:r>
              <a:rPr lang="de-DE" noProof="0" dirty="0" smtClean="0"/>
              <a:t>Fourth layer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20000" lvl="2"/>
            <a:r>
              <a:rPr lang="de-DE" noProof="0" dirty="0" smtClean="0"/>
              <a:t>Third layer</a:t>
            </a:r>
          </a:p>
          <a:p>
            <a:pPr marL="1080000" lvl="3"/>
            <a:r>
              <a:rPr lang="de-DE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4114638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>
              <a:solidFill>
                <a:srgbClr val="6E6452"/>
              </a:solidFill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20000" lvl="2"/>
            <a:r>
              <a:rPr lang="de-DE" noProof="0" dirty="0" smtClean="0"/>
              <a:t>Third layer</a:t>
            </a:r>
          </a:p>
          <a:p>
            <a:pPr marL="1080000" lvl="3"/>
            <a:r>
              <a:rPr lang="de-DE" noProof="0" dirty="0" smtClean="0"/>
              <a:t>Fourth layer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0"/>
            <a:ext cx="2358000" cy="3816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on symbol to add image</a:t>
            </a:r>
          </a:p>
        </p:txBody>
      </p:sp>
    </p:spTree>
    <p:extLst>
      <p:ext uri="{BB962C8B-B14F-4D97-AF65-F5344CB8AC3E}">
        <p14:creationId xmlns:p14="http://schemas.microsoft.com/office/powerpoint/2010/main" val="2630261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740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>
              <a:solidFill>
                <a:srgbClr val="6E6452"/>
              </a:solidFill>
            </a:endParaRPr>
          </a:p>
        </p:txBody>
      </p:sp>
      <p:pic>
        <p:nvPicPr>
          <p:cNvPr id="5" name="Bild 8" descr="logo_klein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262" y="6071056"/>
            <a:ext cx="461532" cy="50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036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306388" y="2052083"/>
            <a:ext cx="8285162" cy="4476307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20000" lvl="2"/>
            <a:r>
              <a:rPr lang="de-DE" noProof="0" dirty="0" smtClean="0"/>
              <a:t>Third layer</a:t>
            </a:r>
          </a:p>
          <a:p>
            <a:pPr marL="1080000" lvl="3"/>
            <a:r>
              <a:rPr lang="de-DE" noProof="0" dirty="0" smtClean="0"/>
              <a:t>Fourth layer</a:t>
            </a: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>
            <a:lvl1pPr algn="ctr">
              <a:defRPr sz="1100" b="0"/>
            </a:lvl1pPr>
          </a:lstStyle>
          <a:p>
            <a:r>
              <a:rPr lang="de-DE" dirty="0" err="1" smtClean="0">
                <a:solidFill>
                  <a:srgbClr val="6E6452"/>
                </a:solidFill>
              </a:rPr>
              <a:t>ToC</a:t>
            </a:r>
            <a:r>
              <a:rPr lang="de-DE" dirty="0" smtClean="0">
                <a:solidFill>
                  <a:srgbClr val="6E6452"/>
                </a:solidFill>
              </a:rPr>
              <a:t> - Module 5</a:t>
            </a:r>
            <a:endParaRPr lang="de-DE" dirty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01638" y="1124942"/>
            <a:ext cx="8189912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353226" y="2012065"/>
            <a:ext cx="4027387" cy="4343692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20000" lvl="2"/>
            <a:r>
              <a:rPr lang="de-DE" noProof="0" dirty="0" smtClean="0"/>
              <a:t>Third layer</a:t>
            </a:r>
          </a:p>
          <a:p>
            <a:pPr marL="1080000" lvl="3"/>
            <a:r>
              <a:rPr lang="de-DE" noProof="0" dirty="0" smtClean="0"/>
              <a:t>Fourth layer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03898" y="2025210"/>
            <a:ext cx="3987652" cy="4343692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20000" lvl="2"/>
            <a:r>
              <a:rPr lang="de-DE" noProof="0" dirty="0" smtClean="0"/>
              <a:t>Third layer</a:t>
            </a:r>
          </a:p>
          <a:p>
            <a:pPr marL="1080000" lvl="3"/>
            <a:r>
              <a:rPr lang="de-DE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424179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401638" y="2001431"/>
            <a:ext cx="5664750" cy="4420633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20000" lvl="2"/>
            <a:r>
              <a:rPr lang="de-DE" noProof="0" dirty="0" smtClean="0"/>
              <a:t>Third layer</a:t>
            </a:r>
          </a:p>
          <a:p>
            <a:pPr marL="1080000" lvl="3"/>
            <a:r>
              <a:rPr lang="de-DE" noProof="0" dirty="0" smtClean="0"/>
              <a:t>Fourth layer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408388" y="2001431"/>
            <a:ext cx="2358000" cy="442063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to add image</a:t>
            </a:r>
          </a:p>
        </p:txBody>
      </p:sp>
    </p:spTree>
    <p:extLst>
      <p:ext uri="{BB962C8B-B14F-4D97-AF65-F5344CB8AC3E}">
        <p14:creationId xmlns:p14="http://schemas.microsoft.com/office/powerpoint/2010/main" val="180162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01638" y="1135576"/>
            <a:ext cx="8189912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047626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6145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040400" y="3239022"/>
            <a:ext cx="70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 baseline="0"/>
            </a:lvl1pPr>
          </a:lstStyle>
          <a:p>
            <a:r>
              <a:rPr lang="de-DE" dirty="0" smtClean="0"/>
              <a:t>Click here to add subtitle</a:t>
            </a:r>
            <a:endParaRPr lang="de-DE" dirty="0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40400" y="1993726"/>
            <a:ext cx="7034400" cy="1143000"/>
          </a:xfrm>
        </p:spPr>
        <p:txBody>
          <a:bodyPr anchor="ctr"/>
          <a:lstStyle>
            <a:lvl1pPr algn="ctr">
              <a:defRPr sz="3600"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to add title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8897937" y="6731000"/>
            <a:ext cx="1422400" cy="25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pic>
        <p:nvPicPr>
          <p:cNvPr id="12" name="Picture 2" descr="Z:\Vorlagen\adelphi-Logo\1 - adelphi_Logo_farbi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5873687"/>
            <a:ext cx="794721" cy="73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feld 12"/>
          <p:cNvSpPr txBox="1"/>
          <p:nvPr userDrawn="1"/>
        </p:nvSpPr>
        <p:spPr>
          <a:xfrm>
            <a:off x="6610214" y="5901074"/>
            <a:ext cx="17199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0" dirty="0" err="1" smtClean="0">
                <a:solidFill>
                  <a:srgbClr val="6E6452"/>
                </a:solidFill>
              </a:rPr>
              <a:t>Knowledge</a:t>
            </a:r>
            <a:r>
              <a:rPr lang="fr-FR" sz="900" b="0" dirty="0" smtClean="0">
                <a:solidFill>
                  <a:srgbClr val="6E6452"/>
                </a:solidFill>
              </a:rPr>
              <a:t> </a:t>
            </a:r>
            <a:r>
              <a:rPr lang="fr-FR" sz="900" b="0" dirty="0" err="1" smtClean="0">
                <a:solidFill>
                  <a:srgbClr val="6E6452"/>
                </a:solidFill>
              </a:rPr>
              <a:t>partner</a:t>
            </a:r>
            <a:endParaRPr lang="fr-FR" sz="900" b="0" dirty="0" smtClean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6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>
            <a:lvl1pPr algn="ctr">
              <a:defRPr sz="1100" b="0"/>
            </a:lvl1pPr>
          </a:lstStyle>
          <a:p>
            <a:r>
              <a:rPr lang="de-DE" dirty="0" err="1" smtClean="0">
                <a:solidFill>
                  <a:srgbClr val="6E6452"/>
                </a:solidFill>
              </a:rPr>
              <a:t>ToC</a:t>
            </a:r>
            <a:r>
              <a:rPr lang="de-DE" dirty="0" smtClean="0">
                <a:solidFill>
                  <a:srgbClr val="6E6452"/>
                </a:solidFill>
              </a:rPr>
              <a:t> - Module 5</a:t>
            </a:r>
            <a:endParaRPr lang="de-DE" dirty="0">
              <a:solidFill>
                <a:srgbClr val="6E645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>
              <a:solidFill>
                <a:srgbClr val="6E6452"/>
              </a:solidFill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20000" lvl="2"/>
            <a:r>
              <a:rPr lang="de-DE" noProof="0" dirty="0" smtClean="0"/>
              <a:t>Third layer</a:t>
            </a:r>
          </a:p>
          <a:p>
            <a:pPr marL="1080000" lvl="3"/>
            <a:r>
              <a:rPr lang="de-DE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887161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>
              <a:solidFill>
                <a:srgbClr val="6E6452"/>
              </a:solidFill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20000" lvl="2"/>
            <a:r>
              <a:rPr lang="de-DE" noProof="0" dirty="0" smtClean="0"/>
              <a:t>Third layer</a:t>
            </a:r>
          </a:p>
          <a:p>
            <a:pPr marL="1080000" lvl="3"/>
            <a:r>
              <a:rPr lang="de-DE" noProof="0" dirty="0" smtClean="0"/>
              <a:t>Fourth layer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20000" lvl="2"/>
            <a:r>
              <a:rPr lang="de-DE" noProof="0" dirty="0" smtClean="0"/>
              <a:t>Third layer</a:t>
            </a:r>
          </a:p>
          <a:p>
            <a:pPr marL="1080000" lvl="3"/>
            <a:r>
              <a:rPr lang="de-DE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3148944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01638" y="1108331"/>
            <a:ext cx="8189911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here to add title</a:t>
            </a:r>
            <a:endParaRPr lang="de-DE" noProof="0" dirty="0" smtClean="0"/>
          </a:p>
        </p:txBody>
      </p:sp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1638" y="2073130"/>
            <a:ext cx="8189911" cy="382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First layer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20000" lvl="2"/>
            <a:r>
              <a:rPr lang="de-DE" noProof="0" dirty="0" smtClean="0"/>
              <a:t>Third layer</a:t>
            </a:r>
          </a:p>
          <a:p>
            <a:pPr marL="1080000" lvl="3"/>
            <a:r>
              <a:rPr lang="de-DE" noProof="0" dirty="0" smtClean="0"/>
              <a:t>Fourth layer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7532900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s-ES_tradnl" sz="1000" b="0" noProof="0" dirty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de-DE" sz="1000" b="0" noProof="0" smtClean="0">
                <a:solidFill>
                  <a:schemeClr val="tx2"/>
                </a:solidFill>
                <a:latin typeface="Arial Narrow" pitchFamily="34" charset="0"/>
              </a:rPr>
              <a:pPr algn="r"/>
              <a:t>‹Nr.›</a:t>
            </a:fld>
            <a:endParaRPr lang="de-DE" sz="1000" b="0" noProof="0" dirty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6"/>
          <a:stretch/>
        </p:blipFill>
        <p:spPr bwMode="auto">
          <a:xfrm>
            <a:off x="2572284" y="0"/>
            <a:ext cx="6409349" cy="1142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316"/>
          <a:stretch/>
        </p:blipFill>
        <p:spPr bwMode="auto">
          <a:xfrm>
            <a:off x="0" y="0"/>
            <a:ext cx="2233246" cy="1080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57" y="6353695"/>
            <a:ext cx="1146175" cy="4191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10" r:id="rId3"/>
    <p:sldLayoutId id="2147483714" r:id="rId4"/>
    <p:sldLayoutId id="2147483715" r:id="rId5"/>
    <p:sldLayoutId id="2147483716" r:id="rId6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lang="de-DE" sz="1800" baseline="0" noProof="0" smtClean="0">
          <a:solidFill>
            <a:schemeClr val="tx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chemeClr val="accent1"/>
        </a:buClr>
        <a:buFont typeface="Arial" pitchFamily="34" charset="0"/>
        <a:buChar char="•"/>
        <a:tabLst>
          <a:tab pos="2190750" algn="l"/>
        </a:tabLst>
        <a:defRPr lang="de-DE" sz="1800" noProof="0" smtClean="0">
          <a:solidFill>
            <a:schemeClr val="tx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chemeClr val="tx2"/>
        </a:buClr>
        <a:buFont typeface="Arial" pitchFamily="34" charset="0"/>
        <a:buChar char="•"/>
        <a:tabLst>
          <a:tab pos="2190750" algn="l"/>
        </a:tabLst>
        <a:defRPr lang="de-DE" sz="1800" noProof="0" smtClean="0">
          <a:solidFill>
            <a:schemeClr val="tx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chemeClr val="tx2"/>
        </a:buClr>
        <a:buFont typeface="Arial" pitchFamily="34" charset="0"/>
        <a:buChar char="•"/>
        <a:tabLst>
          <a:tab pos="2190750" algn="l"/>
        </a:tabLst>
        <a:defRPr lang="de-DE" sz="1800" baseline="0" noProof="0" smtClean="0">
          <a:solidFill>
            <a:schemeClr val="tx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here to add title</a:t>
            </a:r>
            <a:endParaRPr lang="de-DE" noProof="0" dirty="0" smtClean="0"/>
          </a:p>
        </p:txBody>
      </p:sp>
      <p:pic>
        <p:nvPicPr>
          <p:cNvPr id="20" name="Grafik 8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First layer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20000" lvl="2"/>
            <a:r>
              <a:rPr lang="de-DE" noProof="0" dirty="0" smtClean="0"/>
              <a:t>Third layer</a:t>
            </a:r>
          </a:p>
          <a:p>
            <a:pPr marL="1080000" lvl="3"/>
            <a:r>
              <a:rPr lang="de-DE" noProof="0" dirty="0" smtClean="0"/>
              <a:t>Fourth layer</a:t>
            </a:r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endParaRPr lang="de-DE">
              <a:solidFill>
                <a:srgbClr val="6E6452"/>
              </a:solidFill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7532900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s-ES_tradnl" sz="1000" b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de-DE" sz="1000" b="0" smtClean="0">
                <a:solidFill>
                  <a:srgbClr val="6E6452"/>
                </a:solidFill>
                <a:latin typeface="Arial Narrow" pitchFamily="34" charset="0"/>
              </a:rPr>
              <a:pPr algn="r"/>
              <a:t>‹Nr.›</a:t>
            </a:fld>
            <a:endParaRPr lang="de-DE" sz="1000" b="0">
              <a:solidFill>
                <a:srgbClr val="6E6452"/>
              </a:solidFill>
              <a:latin typeface="Arial Narrow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6"/>
          <a:stretch/>
        </p:blipFill>
        <p:spPr bwMode="auto">
          <a:xfrm>
            <a:off x="2572284" y="0"/>
            <a:ext cx="6409349" cy="1142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316"/>
          <a:stretch/>
        </p:blipFill>
        <p:spPr bwMode="auto">
          <a:xfrm>
            <a:off x="0" y="0"/>
            <a:ext cx="2233246" cy="1080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/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57" y="6353695"/>
            <a:ext cx="1146175" cy="4191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94178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lang="de-DE" sz="1800" baseline="0" noProof="0" smtClean="0">
          <a:solidFill>
            <a:schemeClr val="tx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007CA8"/>
        </a:buClr>
        <a:buFont typeface="Arial" pitchFamily="34" charset="0"/>
        <a:buChar char="•"/>
        <a:tabLst>
          <a:tab pos="2190750" algn="l"/>
        </a:tabLst>
        <a:defRPr lang="de-DE" sz="1800" noProof="0" smtClean="0">
          <a:solidFill>
            <a:schemeClr val="tx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chemeClr val="tx2"/>
        </a:buClr>
        <a:buFont typeface="Arial" pitchFamily="34" charset="0"/>
        <a:buChar char="•"/>
        <a:tabLst>
          <a:tab pos="2190750" algn="l"/>
        </a:tabLst>
        <a:defRPr lang="de-DE" sz="1800" noProof="0" smtClean="0">
          <a:solidFill>
            <a:schemeClr val="tx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chemeClr val="tx2"/>
        </a:buClr>
        <a:buFont typeface="Arial" pitchFamily="34" charset="0"/>
        <a:buChar char="•"/>
        <a:tabLst>
          <a:tab pos="2190750" algn="l"/>
        </a:tabLst>
        <a:defRPr lang="de-DE" sz="1800" baseline="0" noProof="0" smtClean="0">
          <a:solidFill>
            <a:schemeClr val="tx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here to add title</a:t>
            </a:r>
            <a:endParaRPr lang="de-DE" noProof="0" dirty="0" smtClean="0"/>
          </a:p>
        </p:txBody>
      </p:sp>
      <p:pic>
        <p:nvPicPr>
          <p:cNvPr id="20" name="Grafik 8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First layer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20000" lvl="2"/>
            <a:r>
              <a:rPr lang="de-DE" noProof="0" dirty="0" smtClean="0"/>
              <a:t>Third layer</a:t>
            </a:r>
          </a:p>
          <a:p>
            <a:pPr marL="1080000" lvl="3"/>
            <a:r>
              <a:rPr lang="de-DE" noProof="0" dirty="0" smtClean="0"/>
              <a:t>Fourth layer</a:t>
            </a: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endParaRPr lang="de-DE">
              <a:solidFill>
                <a:srgbClr val="6E6452"/>
              </a:solidFill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7532900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s-ES_tradnl" sz="1000" b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de-DE" sz="1000" b="0" smtClean="0">
                <a:solidFill>
                  <a:srgbClr val="6E6452"/>
                </a:solidFill>
                <a:latin typeface="Arial Narrow" pitchFamily="34" charset="0"/>
              </a:rPr>
              <a:pPr algn="r"/>
              <a:t>‹Nr.›</a:t>
            </a:fld>
            <a:endParaRPr lang="de-DE" sz="1000" b="0">
              <a:solidFill>
                <a:srgbClr val="6E6452"/>
              </a:solidFill>
              <a:latin typeface="Arial Narrow" pitchFamily="34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6"/>
          <a:stretch/>
        </p:blipFill>
        <p:spPr bwMode="auto">
          <a:xfrm>
            <a:off x="2572284" y="0"/>
            <a:ext cx="6409349" cy="1142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316"/>
          <a:stretch/>
        </p:blipFill>
        <p:spPr bwMode="auto">
          <a:xfrm>
            <a:off x="0" y="0"/>
            <a:ext cx="2233246" cy="1080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/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57" y="6353695"/>
            <a:ext cx="1146175" cy="4191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84848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lang="de-DE" sz="1800" baseline="0" noProof="0" smtClean="0">
          <a:solidFill>
            <a:schemeClr val="tx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007CA8"/>
        </a:buClr>
        <a:buFont typeface="Arial" pitchFamily="34" charset="0"/>
        <a:buChar char="•"/>
        <a:tabLst>
          <a:tab pos="2190750" algn="l"/>
        </a:tabLst>
        <a:defRPr lang="de-DE" sz="1800" noProof="0" smtClean="0">
          <a:solidFill>
            <a:schemeClr val="tx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chemeClr val="tx2"/>
        </a:buClr>
        <a:buFont typeface="Arial" pitchFamily="34" charset="0"/>
        <a:buChar char="•"/>
        <a:tabLst>
          <a:tab pos="2190750" algn="l"/>
        </a:tabLst>
        <a:defRPr lang="de-DE" sz="1800" noProof="0" smtClean="0">
          <a:solidFill>
            <a:schemeClr val="tx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chemeClr val="tx2"/>
        </a:buClr>
        <a:buFont typeface="Arial" pitchFamily="34" charset="0"/>
        <a:buChar char="•"/>
        <a:tabLst>
          <a:tab pos="2190750" algn="l"/>
        </a:tabLst>
        <a:defRPr lang="de-DE" sz="1800" baseline="0" noProof="0" smtClean="0">
          <a:solidFill>
            <a:schemeClr val="tx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9"/>
          <p:cNvSpPr>
            <a:spLocks noGrp="1"/>
          </p:cNvSpPr>
          <p:nvPr>
            <p:ph type="ctrTitle" sz="quarter"/>
          </p:nvPr>
        </p:nvSpPr>
        <p:spPr>
          <a:xfrm>
            <a:off x="1097586" y="2671643"/>
            <a:ext cx="7034400" cy="1143000"/>
          </a:xfrm>
        </p:spPr>
        <p:txBody>
          <a:bodyPr/>
          <a:lstStyle/>
          <a:p>
            <a:r>
              <a:rPr lang="en-GB" sz="4400" dirty="0" smtClean="0"/>
              <a:t>Module </a:t>
            </a:r>
            <a:r>
              <a:rPr lang="en-GB" sz="4400" dirty="0"/>
              <a:t>5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The Climate Expert and your role as a consultant </a:t>
            </a:r>
            <a:br>
              <a:rPr lang="en-GB" dirty="0" smtClean="0"/>
            </a:br>
            <a:endParaRPr lang="en-GB" noProof="0" dirty="0"/>
          </a:p>
        </p:txBody>
      </p:sp>
      <p:sp>
        <p:nvSpPr>
          <p:cNvPr id="8" name="Untertitel 10"/>
          <p:cNvSpPr>
            <a:spLocks noGrp="1"/>
          </p:cNvSpPr>
          <p:nvPr>
            <p:ph type="subTitle" sz="quarter" idx="1"/>
          </p:nvPr>
        </p:nvSpPr>
        <p:spPr>
          <a:xfrm>
            <a:off x="1040400" y="3548115"/>
            <a:ext cx="7034400" cy="2517834"/>
          </a:xfrm>
          <a:ln>
            <a:noFill/>
          </a:ln>
        </p:spPr>
        <p:txBody>
          <a:bodyPr/>
          <a:lstStyle/>
          <a:p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>
                <a:solidFill>
                  <a:srgbClr val="007CA8"/>
                </a:solidFill>
              </a:rPr>
              <a:t>Co</a:t>
            </a:r>
            <a:r>
              <a:rPr lang="en-GB" dirty="0" err="1" smtClean="0">
                <a:solidFill>
                  <a:srgbClr val="007CA8"/>
                </a:solidFill>
              </a:rPr>
              <a:t>untry</a:t>
            </a:r>
            <a:r>
              <a:rPr lang="en-GB" dirty="0">
                <a:solidFill>
                  <a:srgbClr val="007CA8"/>
                </a:solidFill>
              </a:rPr>
              <a:t>, Date, </a:t>
            </a:r>
            <a:r>
              <a:rPr lang="en-GB" dirty="0" smtClean="0">
                <a:solidFill>
                  <a:srgbClr val="007CA8"/>
                </a:solidFill>
              </a:rPr>
              <a:t>Presenter</a:t>
            </a:r>
          </a:p>
        </p:txBody>
      </p:sp>
    </p:spTree>
    <p:extLst>
      <p:ext uri="{BB962C8B-B14F-4D97-AF65-F5344CB8AC3E}">
        <p14:creationId xmlns:p14="http://schemas.microsoft.com/office/powerpoint/2010/main" val="1170105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964800"/>
          </a:xfrm>
        </p:spPr>
        <p:txBody>
          <a:bodyPr/>
          <a:lstStyle/>
          <a:p>
            <a:pPr marL="266700" indent="-266700"/>
            <a:r>
              <a:rPr lang="en-GB" dirty="0" smtClean="0"/>
              <a:t>The Climate Expert and You</a:t>
            </a:r>
            <a:br>
              <a:rPr lang="en-GB" dirty="0" smtClean="0"/>
            </a:br>
            <a:r>
              <a:rPr lang="en-GB" sz="2000" dirty="0" smtClean="0"/>
              <a:t>– Recommendations for the company assessment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4000" y="2448000"/>
            <a:ext cx="7245246" cy="3816000"/>
          </a:xfrm>
        </p:spPr>
        <p:txBody>
          <a:bodyPr/>
          <a:lstStyle/>
          <a:p>
            <a:r>
              <a:rPr lang="fr-FR" b="1" dirty="0" err="1"/>
              <a:t>Preparation</a:t>
            </a:r>
            <a:r>
              <a:rPr lang="fr-FR" b="1" dirty="0"/>
              <a:t> phase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Collect climatic and sectoral information before starting the consulting assignment 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Collect first general data on the company (see pre-questionnaire CE)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Adapt the worksheets and methodology to your consulting </a:t>
            </a:r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7" name="Datumsplatzhalter 3"/>
          <p:cNvSpPr txBox="1">
            <a:spLocks/>
          </p:cNvSpPr>
          <p:nvPr/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12F191-653A-4885-BC0E-0B1AAE7AC67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19/05/2017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53916"/>
          </a:xfrm>
        </p:spPr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370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964800"/>
          </a:xfrm>
        </p:spPr>
        <p:txBody>
          <a:bodyPr/>
          <a:lstStyle/>
          <a:p>
            <a:pPr marL="266700" indent="-266700"/>
            <a:r>
              <a:rPr lang="en-GB" dirty="0" smtClean="0"/>
              <a:t>The Climate Expert and You</a:t>
            </a:r>
            <a:br>
              <a:rPr lang="en-GB" dirty="0" smtClean="0"/>
            </a:br>
            <a:r>
              <a:rPr lang="en-GB" sz="2000" dirty="0" smtClean="0"/>
              <a:t>– Recommendations for the company assessment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4000" y="2448000"/>
            <a:ext cx="7245246" cy="3816000"/>
          </a:xfrm>
        </p:spPr>
        <p:txBody>
          <a:bodyPr/>
          <a:lstStyle/>
          <a:p>
            <a:r>
              <a:rPr lang="en-US" b="1" dirty="0"/>
              <a:t>Kick-off meeting with the company 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Agree on the scope and scale of the assessment 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Clarify the goals and expectations of the client for this assessment 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Identify the right persons to be involved in the different steps of the assessment 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Review the terms of your assignment if needed and agree on a general </a:t>
            </a:r>
            <a:r>
              <a:rPr lang="en-US" dirty="0" err="1"/>
              <a:t>workplan</a:t>
            </a:r>
            <a:r>
              <a:rPr lang="en-US" dirty="0"/>
              <a:t> with the company</a:t>
            </a:r>
          </a:p>
        </p:txBody>
      </p:sp>
      <p:sp>
        <p:nvSpPr>
          <p:cNvPr id="7" name="Datumsplatzhalter 3"/>
          <p:cNvSpPr txBox="1">
            <a:spLocks/>
          </p:cNvSpPr>
          <p:nvPr/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12F191-653A-4885-BC0E-0B1AAE7AC67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19/05/2017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53916"/>
          </a:xfrm>
        </p:spPr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987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964800"/>
          </a:xfrm>
        </p:spPr>
        <p:txBody>
          <a:bodyPr/>
          <a:lstStyle/>
          <a:p>
            <a:pPr marL="266700" indent="-266700"/>
            <a:r>
              <a:rPr lang="en-GB" dirty="0" smtClean="0"/>
              <a:t>The Climate Expert and You</a:t>
            </a:r>
            <a:br>
              <a:rPr lang="en-GB" dirty="0" smtClean="0"/>
            </a:br>
            <a:r>
              <a:rPr lang="en-GB" sz="2000" dirty="0" smtClean="0"/>
              <a:t>– Recommendations for the company assessment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4000" y="2448000"/>
            <a:ext cx="7245246" cy="3816000"/>
          </a:xfrm>
        </p:spPr>
        <p:txBody>
          <a:bodyPr/>
          <a:lstStyle/>
          <a:p>
            <a:r>
              <a:rPr lang="en-US" b="1" dirty="0" smtClean="0"/>
              <a:t>The actual assessment</a:t>
            </a:r>
            <a:endParaRPr lang="en-US" b="1" dirty="0"/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The CE assessment can be planned over a short (one week) or long (weeks or months) timeframe, depending on the availability of the client, and data availability.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Three to five half-days workshops within the company will probably be needed to come up with an adaptation strategy, as well as interim work and research as required 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A visit of the company premises and production sites  will help you to have a better understanding of the vulnerability of the company </a:t>
            </a:r>
          </a:p>
        </p:txBody>
      </p:sp>
      <p:sp>
        <p:nvSpPr>
          <p:cNvPr id="7" name="Datumsplatzhalter 3"/>
          <p:cNvSpPr txBox="1">
            <a:spLocks/>
          </p:cNvSpPr>
          <p:nvPr/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12F191-653A-4885-BC0E-0B1AAE7AC67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19/05/2017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53916"/>
          </a:xfrm>
        </p:spPr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795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964800"/>
          </a:xfrm>
        </p:spPr>
        <p:txBody>
          <a:bodyPr/>
          <a:lstStyle/>
          <a:p>
            <a:pPr marL="266700" indent="-266700"/>
            <a:r>
              <a:rPr lang="en-GB" dirty="0" smtClean="0"/>
              <a:t>The Climate Expert and You</a:t>
            </a:r>
            <a:br>
              <a:rPr lang="en-GB" dirty="0" smtClean="0"/>
            </a:br>
            <a:r>
              <a:rPr lang="en-GB" sz="2000" dirty="0" smtClean="0"/>
              <a:t>– Recommendations for the company assessment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4000" y="2448000"/>
            <a:ext cx="7245246" cy="3816000"/>
          </a:xfrm>
        </p:spPr>
        <p:txBody>
          <a:bodyPr/>
          <a:lstStyle/>
          <a:p>
            <a:r>
              <a:rPr lang="en-US" b="1" dirty="0" smtClean="0"/>
              <a:t>The actual assessment</a:t>
            </a:r>
            <a:endParaRPr lang="en-US" b="1" dirty="0"/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Depending on the length of the assignment, conducting interviews with value chain partners or other stakeholders would add value to the assessment. 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Keep a full record of the company responses  and the results of the assessment. The CE worksheets could be used as a technical document by the company to support decision-making process.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It is important that you are clear about the information, sources and assumptions you base your recommendations on.</a:t>
            </a:r>
          </a:p>
        </p:txBody>
      </p:sp>
      <p:sp>
        <p:nvSpPr>
          <p:cNvPr id="7" name="Datumsplatzhalter 3"/>
          <p:cNvSpPr txBox="1">
            <a:spLocks/>
          </p:cNvSpPr>
          <p:nvPr/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12F191-653A-4885-BC0E-0B1AAE7AC67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19/05/2017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53916"/>
          </a:xfrm>
        </p:spPr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746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964800"/>
          </a:xfrm>
        </p:spPr>
        <p:txBody>
          <a:bodyPr/>
          <a:lstStyle/>
          <a:p>
            <a:pPr marL="266700" indent="-266700"/>
            <a:r>
              <a:rPr lang="en-GB" dirty="0" smtClean="0"/>
              <a:t>The Climate Expert and You</a:t>
            </a:r>
            <a:br>
              <a:rPr lang="en-GB" dirty="0" smtClean="0"/>
            </a:br>
            <a:r>
              <a:rPr lang="en-GB" sz="2000" dirty="0" smtClean="0"/>
              <a:t>– Recommendations for the company assessment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4000" y="2448000"/>
            <a:ext cx="7245246" cy="3816000"/>
          </a:xfrm>
        </p:spPr>
        <p:txBody>
          <a:bodyPr/>
          <a:lstStyle/>
          <a:p>
            <a:r>
              <a:rPr lang="en-US" b="1" dirty="0" smtClean="0"/>
              <a:t>Report and final presentation</a:t>
            </a:r>
            <a:endParaRPr lang="en-US" b="1" dirty="0"/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Summarize the outcomes of the assessment and recommendations in a concise report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Present the results in a final meeting with the top management. 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In your final recommendations, provide additional information on potential funding opportunities for adaptation measures </a:t>
            </a:r>
          </a:p>
        </p:txBody>
      </p:sp>
      <p:sp>
        <p:nvSpPr>
          <p:cNvPr id="7" name="Datumsplatzhalter 3"/>
          <p:cNvSpPr txBox="1">
            <a:spLocks/>
          </p:cNvSpPr>
          <p:nvPr/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12F191-653A-4885-BC0E-0B1AAE7AC67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19/05/2017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53916"/>
          </a:xfrm>
        </p:spPr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191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964800"/>
          </a:xfrm>
        </p:spPr>
        <p:txBody>
          <a:bodyPr/>
          <a:lstStyle/>
          <a:p>
            <a:pPr marL="266700" indent="-266700"/>
            <a:r>
              <a:rPr lang="en-GB" dirty="0" smtClean="0"/>
              <a:t>The Climate Expert and You</a:t>
            </a:r>
            <a:br>
              <a:rPr lang="en-GB" dirty="0" smtClean="0"/>
            </a:br>
            <a:r>
              <a:rPr lang="en-GB" sz="2000" dirty="0" smtClean="0"/>
              <a:t>– Recommendations for the company assessment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4000" y="2448000"/>
            <a:ext cx="7245246" cy="3816000"/>
          </a:xfrm>
        </p:spPr>
        <p:txBody>
          <a:bodyPr/>
          <a:lstStyle/>
          <a:p>
            <a:r>
              <a:rPr lang="en-US" b="1" dirty="0" smtClean="0"/>
              <a:t>Follow up after the assessment</a:t>
            </a:r>
            <a:endParaRPr lang="en-US" b="1" dirty="0"/>
          </a:p>
          <a:p>
            <a:pPr marL="645750" lvl="1" indent="-285750">
              <a:buClr>
                <a:srgbClr val="0070C0"/>
              </a:buClr>
            </a:pPr>
            <a:r>
              <a:rPr lang="en-US" dirty="0" smtClean="0"/>
              <a:t>Keep regular contact with the client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 smtClean="0"/>
              <a:t>Be prepared to support further presentations of the results to other company stakeholders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Provide support for obtaining funding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 smtClean="0"/>
              <a:t>Provide support for implementation and monitoring of the identified adaptation measures</a:t>
            </a:r>
          </a:p>
          <a:p>
            <a:pPr marL="645750" lvl="1" indent="-285750">
              <a:buClr>
                <a:srgbClr val="0070C0"/>
              </a:buClr>
            </a:pPr>
            <a:endParaRPr lang="en-US" dirty="0"/>
          </a:p>
        </p:txBody>
      </p:sp>
      <p:sp>
        <p:nvSpPr>
          <p:cNvPr id="7" name="Datumsplatzhalter 3"/>
          <p:cNvSpPr txBox="1">
            <a:spLocks/>
          </p:cNvSpPr>
          <p:nvPr/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12F191-653A-4885-BC0E-0B1AAE7AC67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19/05/2017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53916"/>
          </a:xfrm>
        </p:spPr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585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4000" y="2448000"/>
            <a:ext cx="7671612" cy="3816000"/>
          </a:xfrm>
        </p:spPr>
        <p:txBody>
          <a:bodyPr/>
          <a:lstStyle/>
          <a:p>
            <a:r>
              <a:rPr lang="de-DE" dirty="0" err="1" smtClean="0"/>
              <a:t>Discuss</a:t>
            </a:r>
            <a:r>
              <a:rPr lang="de-DE" dirty="0"/>
              <a:t> </a:t>
            </a:r>
            <a:r>
              <a:rPr lang="de-DE" dirty="0" err="1" smtClean="0"/>
              <a:t>among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participants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en-US" dirty="0" smtClean="0"/>
              <a:t>: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Which limits or difficulties do you see in the application of the Climate Expert</a:t>
            </a:r>
            <a:r>
              <a:rPr lang="en-US" dirty="0" smtClean="0"/>
              <a:t>?</a:t>
            </a:r>
            <a:endParaRPr lang="en-US" dirty="0"/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How to overcome them </a:t>
            </a:r>
            <a:r>
              <a:rPr lang="en-US" dirty="0" smtClean="0"/>
              <a:t>?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 smtClean="0"/>
              <a:t>What </a:t>
            </a:r>
            <a:r>
              <a:rPr lang="en-US" dirty="0"/>
              <a:t>are Dos and Don’ts when consulting SMEs ?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How to conduct a successful consulting assignment ? </a:t>
            </a:r>
          </a:p>
          <a:p>
            <a:pPr marL="645750" lvl="1" indent="-285750">
              <a:buClr>
                <a:srgbClr val="0070C0"/>
              </a:buClr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815500"/>
          </a:xfrm>
        </p:spPr>
        <p:txBody>
          <a:bodyPr/>
          <a:lstStyle/>
          <a:p>
            <a:pPr marL="266700" indent="-266700"/>
            <a:r>
              <a:rPr lang="en-GB" dirty="0" smtClean="0">
                <a:solidFill>
                  <a:srgbClr val="C80F0F"/>
                </a:solidFill>
              </a:rPr>
              <a:t> 		</a:t>
            </a:r>
            <a:r>
              <a:rPr lang="en-GB" dirty="0" smtClean="0"/>
              <a:t>Discussion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	</a:t>
            </a:r>
            <a:r>
              <a:rPr lang="en-GB" sz="2000" dirty="0" smtClean="0"/>
              <a:t>– Comparing results</a:t>
            </a:r>
            <a:endParaRPr lang="de-DE" dirty="0"/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05" y="1530125"/>
            <a:ext cx="10620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Datumsplatzhalter 3"/>
          <p:cNvSpPr txBox="1">
            <a:spLocks/>
          </p:cNvSpPr>
          <p:nvPr/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12F191-653A-4885-BC0E-0B1AAE7AC67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19/05/2017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ToC - Module 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9092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8326650" cy="964800"/>
          </a:xfrm>
        </p:spPr>
        <p:txBody>
          <a:bodyPr/>
          <a:lstStyle/>
          <a:p>
            <a:pPr marL="266700" indent="-266700"/>
            <a:r>
              <a:rPr lang="en-GB" dirty="0" smtClean="0"/>
              <a:t>The Climate Expert and You</a:t>
            </a:r>
            <a:br>
              <a:rPr lang="en-GB" dirty="0" smtClean="0"/>
            </a:br>
            <a:r>
              <a:rPr lang="en-GB" sz="2000" dirty="0" smtClean="0"/>
              <a:t>– Common difficulties of implementing a Climate Expert assessment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4000" y="2448000"/>
            <a:ext cx="7245246" cy="3816000"/>
          </a:xfrm>
        </p:spPr>
        <p:txBody>
          <a:bodyPr/>
          <a:lstStyle/>
          <a:p>
            <a:pPr marL="645750" lvl="1" indent="-285750">
              <a:buClr>
                <a:srgbClr val="0070C0"/>
              </a:buClr>
            </a:pPr>
            <a:r>
              <a:rPr lang="en-US" dirty="0" smtClean="0"/>
              <a:t>general </a:t>
            </a:r>
            <a:r>
              <a:rPr lang="en-US" dirty="0" err="1"/>
              <a:t>scepticism</a:t>
            </a:r>
            <a:r>
              <a:rPr lang="en-US" dirty="0"/>
              <a:t>  from business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a lack of awareness and understanding on climate risks and the linkage with business operations 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conflicting priorities and time pressures  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a tendency to focus on short-term decisions and resistance to change existing processes 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lack of information or difficult access to climate projections leading to  uncertainty in the assessment 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lack of information or difficult access to suitable technologies or technology providers or funding opportunities </a:t>
            </a:r>
          </a:p>
        </p:txBody>
      </p:sp>
      <p:sp>
        <p:nvSpPr>
          <p:cNvPr id="7" name="Datumsplatzhalter 3"/>
          <p:cNvSpPr txBox="1">
            <a:spLocks/>
          </p:cNvSpPr>
          <p:nvPr/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12F191-653A-4885-BC0E-0B1AAE7AC67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19/05/2017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53916"/>
          </a:xfrm>
        </p:spPr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788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8326650" cy="964800"/>
          </a:xfrm>
        </p:spPr>
        <p:txBody>
          <a:bodyPr/>
          <a:lstStyle/>
          <a:p>
            <a:pPr marL="266700" indent="-266700"/>
            <a:r>
              <a:rPr lang="en-GB" dirty="0" smtClean="0"/>
              <a:t>The Climate Expert and You</a:t>
            </a:r>
            <a:br>
              <a:rPr lang="en-GB" dirty="0" smtClean="0"/>
            </a:br>
            <a:r>
              <a:rPr lang="en-GB" sz="2000" dirty="0" smtClean="0"/>
              <a:t>– </a:t>
            </a:r>
            <a:r>
              <a:rPr lang="en-US" sz="2000" dirty="0"/>
              <a:t>How to make adaptation relevant for your target group 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4000" y="2448000"/>
            <a:ext cx="8326650" cy="3816000"/>
          </a:xfrm>
        </p:spPr>
        <p:txBody>
          <a:bodyPr/>
          <a:lstStyle/>
          <a:p>
            <a:pPr lvl="1"/>
            <a:r>
              <a:rPr lang="en-US" b="1" dirty="0"/>
              <a:t>Use </a:t>
            </a:r>
            <a:r>
              <a:rPr lang="en-US" b="1" dirty="0" smtClean="0"/>
              <a:t>clear</a:t>
            </a:r>
            <a:r>
              <a:rPr lang="en-US" b="1" dirty="0"/>
              <a:t>, simple business language</a:t>
            </a:r>
            <a:r>
              <a:rPr lang="en-US" dirty="0"/>
              <a:t>. Avoid theoretical and complex adaptation and climate change concepts.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involvement of the top-management and decision makers </a:t>
            </a:r>
            <a:r>
              <a:rPr lang="en-US" dirty="0"/>
              <a:t>is key </a:t>
            </a:r>
          </a:p>
          <a:p>
            <a:pPr lvl="1"/>
            <a:r>
              <a:rPr lang="en-US" dirty="0"/>
              <a:t>Convincingly present that </a:t>
            </a:r>
            <a:r>
              <a:rPr lang="en-US" b="1" dirty="0" smtClean="0"/>
              <a:t>survival </a:t>
            </a:r>
            <a:r>
              <a:rPr lang="en-US" b="1" dirty="0"/>
              <a:t>and growth of a company are at stake</a:t>
            </a:r>
          </a:p>
          <a:p>
            <a:pPr lvl="1"/>
            <a:r>
              <a:rPr lang="en-US" dirty="0"/>
              <a:t>Highlight the </a:t>
            </a:r>
            <a:r>
              <a:rPr lang="en-US" b="1" dirty="0"/>
              <a:t>business opportunities </a:t>
            </a:r>
            <a:r>
              <a:rPr lang="en-US" dirty="0"/>
              <a:t>of investing in adaptation</a:t>
            </a:r>
            <a:r>
              <a:rPr lang="en-US" dirty="0" smtClean="0"/>
              <a:t>:</a:t>
            </a:r>
          </a:p>
          <a:p>
            <a:pPr lvl="3"/>
            <a:r>
              <a:rPr lang="en-US" sz="1600" i="1" dirty="0"/>
              <a:t>Costs benefits of investing in adaptation measures </a:t>
            </a:r>
          </a:p>
          <a:p>
            <a:pPr lvl="3"/>
            <a:r>
              <a:rPr lang="en-US" sz="1600" i="1" dirty="0"/>
              <a:t>New market opportunities </a:t>
            </a:r>
          </a:p>
          <a:p>
            <a:pPr lvl="3"/>
            <a:r>
              <a:rPr lang="en-US" sz="1600" i="1" dirty="0"/>
              <a:t>Reputation and image </a:t>
            </a:r>
          </a:p>
          <a:p>
            <a:pPr lvl="3"/>
            <a:r>
              <a:rPr lang="en-US" sz="1600" i="1" dirty="0"/>
              <a:t>Fostering Innovation and investing in future competencies </a:t>
            </a:r>
          </a:p>
          <a:p>
            <a:pPr lvl="3"/>
            <a:r>
              <a:rPr lang="en-US" sz="1600" i="1" dirty="0"/>
              <a:t>Anticipating future regulations </a:t>
            </a:r>
          </a:p>
          <a:p>
            <a:pPr lvl="1"/>
            <a:endParaRPr lang="en-US" dirty="0"/>
          </a:p>
        </p:txBody>
      </p:sp>
      <p:sp>
        <p:nvSpPr>
          <p:cNvPr id="7" name="Datumsplatzhalter 3"/>
          <p:cNvSpPr txBox="1">
            <a:spLocks/>
          </p:cNvSpPr>
          <p:nvPr/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12F191-653A-4885-BC0E-0B1AAE7AC67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19/05/2017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53916"/>
          </a:xfrm>
        </p:spPr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810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8326650" cy="964800"/>
          </a:xfrm>
        </p:spPr>
        <p:txBody>
          <a:bodyPr/>
          <a:lstStyle/>
          <a:p>
            <a:pPr marL="266700" indent="-266700"/>
            <a:r>
              <a:rPr lang="en-GB" dirty="0" smtClean="0"/>
              <a:t>The Climate Expert and You</a:t>
            </a:r>
            <a:br>
              <a:rPr lang="en-GB" dirty="0" smtClean="0"/>
            </a:br>
            <a:r>
              <a:rPr lang="en-GB" sz="2000" dirty="0" smtClean="0"/>
              <a:t>– </a:t>
            </a:r>
            <a:r>
              <a:rPr lang="en-US" sz="2000" dirty="0" smtClean="0"/>
              <a:t>Key messages for businesses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4000" y="2448000"/>
            <a:ext cx="8326650" cy="3816000"/>
          </a:xfrm>
        </p:spPr>
        <p:txBody>
          <a:bodyPr/>
          <a:lstStyle/>
          <a:p>
            <a:pPr marL="645750" lvl="1" indent="-285750">
              <a:buClr>
                <a:srgbClr val="0070C0"/>
              </a:buClr>
            </a:pPr>
            <a:r>
              <a:rPr lang="en-US" dirty="0"/>
              <a:t>Climate change is a reality now. 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Adaptation is crucial to deal with the unavoidable </a:t>
            </a:r>
            <a:r>
              <a:rPr lang="en-US" dirty="0" smtClean="0"/>
              <a:t>climate impacts.</a:t>
            </a:r>
            <a:endParaRPr lang="en-US" dirty="0"/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Businesses are likely to face </a:t>
            </a:r>
            <a:r>
              <a:rPr lang="en-US" dirty="0" smtClean="0"/>
              <a:t>unexpected </a:t>
            </a:r>
            <a:r>
              <a:rPr lang="en-US" dirty="0"/>
              <a:t>costs related to business disruption, reduced productivity and damaged material or equipment.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Strategic adaptation is more effective than last minute, reactive adaptation. 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Strategic adaptation is usually less expensive than responding to an emergency.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Adapting to climate change can provide immediate benefits.</a:t>
            </a:r>
          </a:p>
          <a:p>
            <a:pPr lvl="1"/>
            <a:endParaRPr lang="en-US" dirty="0"/>
          </a:p>
        </p:txBody>
      </p:sp>
      <p:sp>
        <p:nvSpPr>
          <p:cNvPr id="7" name="Datumsplatzhalter 3"/>
          <p:cNvSpPr txBox="1">
            <a:spLocks/>
          </p:cNvSpPr>
          <p:nvPr/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12F191-653A-4885-BC0E-0B1AAE7AC67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19/05/2017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53916"/>
          </a:xfrm>
        </p:spPr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84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</a:t>
            </a:r>
            <a:endParaRPr lang="en-GB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01638" y="2052083"/>
            <a:ext cx="8189912" cy="4476307"/>
          </a:xfrm>
        </p:spPr>
        <p:txBody>
          <a:bodyPr/>
          <a:lstStyle/>
          <a:p>
            <a:r>
              <a:rPr lang="de-DE" dirty="0" smtClean="0"/>
              <a:t>The </a:t>
            </a:r>
            <a:r>
              <a:rPr lang="en-GB" dirty="0" smtClean="0"/>
              <a:t>objectives of the module are to</a:t>
            </a:r>
            <a:r>
              <a:rPr lang="de-DE" dirty="0" smtClean="0"/>
              <a:t>:</a:t>
            </a:r>
          </a:p>
          <a:p>
            <a:pPr marL="645750" lvl="1" indent="-285750">
              <a:buClr>
                <a:srgbClr val="007CA8"/>
              </a:buClr>
            </a:pPr>
            <a:r>
              <a:rPr lang="en-US" dirty="0"/>
              <a:t>Exchanging ideas about the practical application of the climate expert </a:t>
            </a:r>
          </a:p>
          <a:p>
            <a:pPr marL="645750" lvl="1" indent="-285750">
              <a:buClr>
                <a:srgbClr val="007CA8"/>
              </a:buClr>
            </a:pPr>
            <a:r>
              <a:rPr lang="en-US" dirty="0"/>
              <a:t>Identifying potential difficulties in the use of the climate expert and how to overcome them </a:t>
            </a:r>
          </a:p>
          <a:p>
            <a:pPr marL="645750" lvl="1" indent="-285750"/>
            <a:endParaRPr lang="en-GB" dirty="0" smtClean="0"/>
          </a:p>
          <a:p>
            <a:pPr marL="645750" lvl="1" indent="-285750"/>
            <a:endParaRPr lang="en-GB" dirty="0"/>
          </a:p>
          <a:p>
            <a:pPr marL="645750" lvl="1" indent="-285750"/>
            <a:endParaRPr lang="en-GB" dirty="0"/>
          </a:p>
          <a:p>
            <a:pPr marL="645750" lvl="1" indent="-285750"/>
            <a:endParaRPr lang="de-DE" dirty="0"/>
          </a:p>
        </p:txBody>
      </p:sp>
      <p:sp>
        <p:nvSpPr>
          <p:cNvPr id="9" name="Datumsplatzhalter 3"/>
          <p:cNvSpPr txBox="1">
            <a:spLocks/>
          </p:cNvSpPr>
          <p:nvPr/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12F191-653A-4885-BC0E-0B1AAE7AC67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19/05/2017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ToC - Module 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0873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746628" y="4220187"/>
            <a:ext cx="3876125" cy="2568872"/>
          </a:xfrm>
        </p:spPr>
        <p:txBody>
          <a:bodyPr/>
          <a:lstStyle/>
          <a:p>
            <a:r>
              <a:rPr lang="en-GB" b="1" dirty="0">
                <a:solidFill>
                  <a:srgbClr val="007CA8"/>
                </a:solidFill>
              </a:rPr>
              <a:t>Company</a:t>
            </a:r>
          </a:p>
          <a:p>
            <a:r>
              <a:rPr lang="en-GB" dirty="0">
                <a:solidFill>
                  <a:srgbClr val="007CA8"/>
                </a:solidFill>
              </a:rPr>
              <a:t>Trainer 1</a:t>
            </a:r>
            <a:br>
              <a:rPr lang="en-GB" dirty="0">
                <a:solidFill>
                  <a:srgbClr val="007CA8"/>
                </a:solidFill>
              </a:rPr>
            </a:br>
            <a:r>
              <a:rPr lang="en-GB" dirty="0">
                <a:solidFill>
                  <a:srgbClr val="007CA8"/>
                </a:solidFill>
              </a:rPr>
              <a:t>Telephone number</a:t>
            </a:r>
            <a:br>
              <a:rPr lang="en-GB" dirty="0">
                <a:solidFill>
                  <a:srgbClr val="007CA8"/>
                </a:solidFill>
              </a:rPr>
            </a:br>
            <a:r>
              <a:rPr lang="en-GB" dirty="0">
                <a:solidFill>
                  <a:srgbClr val="007CA8"/>
                </a:solidFill>
              </a:rPr>
              <a:t>E-Mail address</a:t>
            </a:r>
          </a:p>
          <a:p>
            <a:r>
              <a:rPr lang="en-GB" dirty="0" smtClean="0">
                <a:solidFill>
                  <a:srgbClr val="007CA8"/>
                </a:solidFill>
              </a:rPr>
              <a:t>Homepage</a:t>
            </a:r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7" name="Inhaltsplatzhalter 4"/>
          <p:cNvSpPr txBox="1">
            <a:spLocks/>
          </p:cNvSpPr>
          <p:nvPr/>
        </p:nvSpPr>
        <p:spPr bwMode="auto">
          <a:xfrm>
            <a:off x="4765199" y="4220187"/>
            <a:ext cx="3876125" cy="2111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lang="de-DE" sz="1800" baseline="0" noProof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lang="de-DE" sz="1800" noProof="0">
                <a:solidFill>
                  <a:schemeClr val="tx2"/>
                </a:solidFill>
                <a:latin typeface="+mn-lt"/>
              </a:defRPr>
            </a:lvl2pPr>
            <a:lvl3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chemeClr val="tx2"/>
              </a:buClr>
              <a:buFont typeface="Arial" pitchFamily="34" charset="0"/>
              <a:buChar char="•"/>
              <a:tabLst>
                <a:tab pos="2190750" algn="l"/>
              </a:tabLst>
              <a:defRPr lang="de-DE" sz="1800" noProof="0">
                <a:solidFill>
                  <a:schemeClr val="tx2"/>
                </a:solidFill>
                <a:latin typeface="+mn-lt"/>
              </a:defRPr>
            </a:lvl3pPr>
            <a:lvl4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chemeClr val="tx2"/>
              </a:buClr>
              <a:buFont typeface="Arial" pitchFamily="34" charset="0"/>
              <a:buChar char="•"/>
              <a:tabLst>
                <a:tab pos="2190750" algn="l"/>
              </a:tabLst>
              <a:defRPr lang="de-DE" sz="1800" baseline="0" noProof="0">
                <a:solidFill>
                  <a:schemeClr val="tx2"/>
                </a:solidFill>
                <a:latin typeface="+mn-lt"/>
              </a:defRPr>
            </a:lvl4pPr>
            <a:lvl5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180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r>
              <a:rPr lang="en-US" kern="0" dirty="0">
                <a:solidFill>
                  <a:srgbClr val="007CA8"/>
                </a:solidFill>
              </a:rPr>
              <a:t>Company</a:t>
            </a:r>
            <a:endParaRPr lang="en-US" b="0" kern="0" dirty="0">
              <a:solidFill>
                <a:srgbClr val="007CA8"/>
              </a:solidFill>
            </a:endParaRPr>
          </a:p>
          <a:p>
            <a:r>
              <a:rPr lang="en-US" b="0" kern="0" dirty="0">
                <a:solidFill>
                  <a:srgbClr val="007CA8"/>
                </a:solidFill>
              </a:rPr>
              <a:t>Trainer 2</a:t>
            </a:r>
            <a:br>
              <a:rPr lang="en-US" b="0" kern="0" dirty="0">
                <a:solidFill>
                  <a:srgbClr val="007CA8"/>
                </a:solidFill>
              </a:rPr>
            </a:br>
            <a:r>
              <a:rPr lang="en-GB" b="0" dirty="0">
                <a:solidFill>
                  <a:srgbClr val="007CA8"/>
                </a:solidFill>
              </a:rPr>
              <a:t>Telephone number</a:t>
            </a:r>
            <a:br>
              <a:rPr lang="en-GB" b="0" dirty="0">
                <a:solidFill>
                  <a:srgbClr val="007CA8"/>
                </a:solidFill>
              </a:rPr>
            </a:br>
            <a:r>
              <a:rPr lang="en-GB" b="0" dirty="0">
                <a:solidFill>
                  <a:srgbClr val="007CA8"/>
                </a:solidFill>
              </a:rPr>
              <a:t>E-Mail address</a:t>
            </a:r>
          </a:p>
          <a:p>
            <a:r>
              <a:rPr lang="en-GB" b="0" dirty="0">
                <a:solidFill>
                  <a:srgbClr val="007CA8"/>
                </a:solidFill>
              </a:rPr>
              <a:t>Homepage</a:t>
            </a:r>
            <a:endParaRPr lang="en-GB" b="0" dirty="0"/>
          </a:p>
        </p:txBody>
      </p:sp>
      <p:sp>
        <p:nvSpPr>
          <p:cNvPr id="8" name="Titel 5"/>
          <p:cNvSpPr txBox="1">
            <a:spLocks/>
          </p:cNvSpPr>
          <p:nvPr/>
        </p:nvSpPr>
        <p:spPr bwMode="auto">
          <a:xfrm>
            <a:off x="1020493" y="2386557"/>
            <a:ext cx="70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3200" kern="0" dirty="0" smtClean="0"/>
              <a:t>Thank you for your attention!</a:t>
            </a:r>
            <a:endParaRPr lang="en-GB" sz="3200" kern="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53916"/>
          </a:xfrm>
        </p:spPr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  <p:pic>
        <p:nvPicPr>
          <p:cNvPr id="9" name="Grafik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501" y="5482743"/>
            <a:ext cx="1007312" cy="940571"/>
          </a:xfrm>
          <a:prstGeom prst="rect">
            <a:avLst/>
          </a:prstGeom>
          <a:noFill/>
          <a:extLst/>
        </p:spPr>
      </p:pic>
      <p:sp>
        <p:nvSpPr>
          <p:cNvPr id="10" name="Textfeld 9"/>
          <p:cNvSpPr txBox="1"/>
          <p:nvPr/>
        </p:nvSpPr>
        <p:spPr>
          <a:xfrm>
            <a:off x="6610212" y="6006099"/>
            <a:ext cx="17199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0" dirty="0" err="1" smtClean="0">
                <a:solidFill>
                  <a:schemeClr val="tx2"/>
                </a:solidFill>
              </a:rPr>
              <a:t>Knowledge</a:t>
            </a:r>
            <a:r>
              <a:rPr lang="fr-FR" sz="900" b="0" dirty="0" smtClean="0">
                <a:solidFill>
                  <a:schemeClr val="tx2"/>
                </a:solidFill>
              </a:rPr>
              <a:t> </a:t>
            </a:r>
            <a:r>
              <a:rPr lang="fr-FR" sz="900" b="0" dirty="0" err="1" smtClean="0">
                <a:solidFill>
                  <a:schemeClr val="tx2"/>
                </a:solidFill>
              </a:rPr>
              <a:t>partner</a:t>
            </a:r>
            <a:endParaRPr lang="fr-FR" sz="900" b="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78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4000" y="2448000"/>
            <a:ext cx="7671612" cy="3816000"/>
          </a:xfrm>
        </p:spPr>
        <p:txBody>
          <a:bodyPr/>
          <a:lstStyle/>
          <a:p>
            <a:r>
              <a:rPr lang="de-DE" dirty="0" err="1" smtClean="0"/>
              <a:t>Discuss</a:t>
            </a:r>
            <a:r>
              <a:rPr lang="de-DE" dirty="0"/>
              <a:t> </a:t>
            </a:r>
            <a:r>
              <a:rPr lang="de-DE" dirty="0" err="1" smtClean="0"/>
              <a:t>among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participants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en-US" dirty="0" smtClean="0"/>
              <a:t>: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How </a:t>
            </a:r>
            <a:r>
              <a:rPr lang="en-US" dirty="0" smtClean="0"/>
              <a:t>can you </a:t>
            </a:r>
            <a:r>
              <a:rPr lang="en-US" dirty="0"/>
              <a:t>effectively use the Climate Expert in your consulting assignments</a:t>
            </a:r>
            <a:r>
              <a:rPr lang="en-US" dirty="0" smtClean="0"/>
              <a:t>?</a:t>
            </a:r>
            <a:endParaRPr lang="en-US" dirty="0"/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How would a real assessment look </a:t>
            </a:r>
            <a:r>
              <a:rPr lang="en-US" dirty="0" smtClean="0"/>
              <a:t>like?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815500"/>
          </a:xfrm>
        </p:spPr>
        <p:txBody>
          <a:bodyPr/>
          <a:lstStyle/>
          <a:p>
            <a:pPr marL="266700" indent="-266700"/>
            <a:r>
              <a:rPr lang="en-GB" dirty="0" smtClean="0">
                <a:solidFill>
                  <a:srgbClr val="C80F0F"/>
                </a:solidFill>
              </a:rPr>
              <a:t> 		</a:t>
            </a:r>
            <a:r>
              <a:rPr lang="en-GB" dirty="0" smtClean="0"/>
              <a:t>Discussion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	</a:t>
            </a:r>
            <a:r>
              <a:rPr lang="en-GB" sz="2000" dirty="0" smtClean="0"/>
              <a:t>– Your role as consultant</a:t>
            </a:r>
            <a:endParaRPr lang="de-DE" dirty="0"/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05" y="1530125"/>
            <a:ext cx="10620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umsplatzhalter 3"/>
          <p:cNvSpPr txBox="1">
            <a:spLocks/>
          </p:cNvSpPr>
          <p:nvPr/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12F191-653A-4885-BC0E-0B1AAE7AC67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19/05/2017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450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964800"/>
          </a:xfrm>
        </p:spPr>
        <p:txBody>
          <a:bodyPr/>
          <a:lstStyle/>
          <a:p>
            <a:pPr marL="266700" indent="-266700"/>
            <a:r>
              <a:rPr lang="en-GB" dirty="0" smtClean="0"/>
              <a:t>The Climate Expert and You</a:t>
            </a:r>
            <a:br>
              <a:rPr lang="en-GB" dirty="0" smtClean="0"/>
            </a:br>
            <a:r>
              <a:rPr lang="en-GB" sz="2000" dirty="0" smtClean="0"/>
              <a:t>– What the Climate Expert IS NOT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4000" y="2448000"/>
            <a:ext cx="7245246" cy="3816000"/>
          </a:xfrm>
        </p:spPr>
        <p:txBody>
          <a:bodyPr/>
          <a:lstStyle/>
          <a:p>
            <a:r>
              <a:rPr lang="en-US" dirty="0"/>
              <a:t>The Climate Expert </a:t>
            </a:r>
            <a:r>
              <a:rPr lang="en-US" b="1" dirty="0"/>
              <a:t>will not produce a “ready to use” adaptation strategy</a:t>
            </a:r>
            <a:r>
              <a:rPr lang="en-US" dirty="0"/>
              <a:t> 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It provides a structured and modular approach to help you advise companies on their adaptation strategy 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It is based on a participative approach. It requires time and involvement from the client.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More in-depth analysis and further research might be needed depending on the results of the climate expert assessment. </a:t>
            </a:r>
          </a:p>
          <a:p>
            <a:r>
              <a:rPr lang="en-US" sz="1600" dirty="0" smtClean="0"/>
              <a:t>	</a:t>
            </a:r>
            <a:endParaRPr lang="en-US" sz="1600" dirty="0"/>
          </a:p>
          <a:p>
            <a:endParaRPr lang="en-US" dirty="0" smtClean="0"/>
          </a:p>
        </p:txBody>
      </p:sp>
      <p:sp>
        <p:nvSpPr>
          <p:cNvPr id="7" name="Datumsplatzhalter 3"/>
          <p:cNvSpPr txBox="1">
            <a:spLocks/>
          </p:cNvSpPr>
          <p:nvPr/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12F191-653A-4885-BC0E-0B1AAE7AC67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19/05/2017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53916"/>
          </a:xfrm>
        </p:spPr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401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964800"/>
          </a:xfrm>
        </p:spPr>
        <p:txBody>
          <a:bodyPr/>
          <a:lstStyle/>
          <a:p>
            <a:pPr marL="266700" indent="-266700"/>
            <a:r>
              <a:rPr lang="en-GB" dirty="0" smtClean="0"/>
              <a:t>The Climate Expert and You</a:t>
            </a:r>
            <a:br>
              <a:rPr lang="en-GB" dirty="0" smtClean="0"/>
            </a:br>
            <a:r>
              <a:rPr lang="en-GB" sz="2000" dirty="0" smtClean="0"/>
              <a:t>– What the Climate Expert IS NOT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4000" y="2448000"/>
            <a:ext cx="7245246" cy="3816000"/>
          </a:xfrm>
        </p:spPr>
        <p:txBody>
          <a:bodyPr/>
          <a:lstStyle/>
          <a:p>
            <a:r>
              <a:rPr lang="en-US" dirty="0"/>
              <a:t>The Climate Expert is not a </a:t>
            </a:r>
            <a:r>
              <a:rPr lang="en-US" b="1" dirty="0"/>
              <a:t>checklist</a:t>
            </a:r>
            <a:r>
              <a:rPr lang="en-US" dirty="0"/>
              <a:t>!  </a:t>
            </a:r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A CC risk and opportunity assessment is specific to each company. </a:t>
            </a:r>
          </a:p>
          <a:p>
            <a:pPr marL="1005750" lvl="2" indent="-285750">
              <a:buClr>
                <a:srgbClr val="0070C0"/>
              </a:buClr>
            </a:pPr>
            <a:r>
              <a:rPr lang="en-US" dirty="0"/>
              <a:t>Adjust the worksheets to make them well-suited to the needs of your client, taking into consideration the industry sector, location, and its value chain</a:t>
            </a:r>
          </a:p>
          <a:p>
            <a:pPr marL="1005750" lvl="2" indent="-285750">
              <a:buClr>
                <a:srgbClr val="0070C0"/>
              </a:buClr>
            </a:pPr>
            <a:r>
              <a:rPr lang="en-US" dirty="0"/>
              <a:t>Adjust the depth of the assessment to the interest, capacities as well as financial resources of the client</a:t>
            </a:r>
            <a:endParaRPr lang="fr-FR" dirty="0"/>
          </a:p>
          <a:p>
            <a:pPr marL="645750" lvl="1" indent="-285750">
              <a:buClr>
                <a:srgbClr val="0070C0"/>
              </a:buClr>
            </a:pPr>
            <a:r>
              <a:rPr lang="en-US" dirty="0"/>
              <a:t>Adapt the methodology to your own consulting approach. </a:t>
            </a:r>
          </a:p>
          <a:p>
            <a:r>
              <a:rPr lang="en-US" sz="1600" dirty="0" smtClean="0"/>
              <a:t>	</a:t>
            </a:r>
            <a:endParaRPr lang="en-US" sz="1600" dirty="0"/>
          </a:p>
          <a:p>
            <a:endParaRPr lang="en-US" dirty="0" smtClean="0"/>
          </a:p>
        </p:txBody>
      </p:sp>
      <p:sp>
        <p:nvSpPr>
          <p:cNvPr id="7" name="Datumsplatzhalter 3"/>
          <p:cNvSpPr txBox="1">
            <a:spLocks/>
          </p:cNvSpPr>
          <p:nvPr/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12F191-653A-4885-BC0E-0B1AAE7AC67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19/05/2017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53916"/>
          </a:xfrm>
        </p:spPr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501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964800"/>
          </a:xfrm>
        </p:spPr>
        <p:txBody>
          <a:bodyPr/>
          <a:lstStyle/>
          <a:p>
            <a:pPr marL="266700" indent="-266700"/>
            <a:r>
              <a:rPr lang="en-GB" dirty="0" smtClean="0"/>
              <a:t>The Climate Expert and You</a:t>
            </a:r>
            <a:br>
              <a:rPr lang="en-GB" dirty="0" smtClean="0"/>
            </a:br>
            <a:r>
              <a:rPr lang="en-GB" sz="2000" dirty="0" smtClean="0"/>
              <a:t>– What you need for becoming a Climate Expert practitioner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4000" y="2448000"/>
            <a:ext cx="7245246" cy="3816000"/>
          </a:xfrm>
        </p:spPr>
        <p:txBody>
          <a:bodyPr/>
          <a:lstStyle/>
          <a:p>
            <a:r>
              <a:rPr lang="en-US" dirty="0"/>
              <a:t>The Climate Expert is not a </a:t>
            </a:r>
            <a:r>
              <a:rPr lang="en-US" b="1" dirty="0"/>
              <a:t>checklist</a:t>
            </a:r>
            <a:r>
              <a:rPr lang="en-US" dirty="0"/>
              <a:t>!  </a:t>
            </a:r>
          </a:p>
          <a:p>
            <a:pPr marL="645750" lvl="1" indent="-285750">
              <a:buClr>
                <a:srgbClr val="0070C0"/>
              </a:buClr>
            </a:pP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climate</a:t>
            </a:r>
            <a:r>
              <a:rPr lang="de-DE" dirty="0"/>
              <a:t> </a:t>
            </a:r>
            <a:r>
              <a:rPr lang="de-DE" dirty="0" err="1"/>
              <a:t>phenomenon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impacts</a:t>
            </a:r>
            <a:r>
              <a:rPr lang="de-DE" dirty="0"/>
              <a:t> </a:t>
            </a:r>
          </a:p>
          <a:p>
            <a:pPr marL="645750" lvl="1" indent="-285750">
              <a:buClr>
                <a:srgbClr val="0070C0"/>
              </a:buClr>
            </a:pPr>
            <a:r>
              <a:rPr lang="de-DE" dirty="0"/>
              <a:t>General </a:t>
            </a: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sector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company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chain</a:t>
            </a:r>
            <a:r>
              <a:rPr lang="de-DE" dirty="0"/>
              <a:t> </a:t>
            </a:r>
          </a:p>
          <a:p>
            <a:pPr marL="645750" lvl="1" indent="-285750">
              <a:buClr>
                <a:srgbClr val="0070C0"/>
              </a:buClr>
            </a:pP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understanding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needs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challenges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SMEs</a:t>
            </a:r>
          </a:p>
          <a:p>
            <a:pPr marL="645750" lvl="1" indent="-285750">
              <a:buClr>
                <a:srgbClr val="0070C0"/>
              </a:buClr>
            </a:pPr>
            <a:r>
              <a:rPr lang="de-DE" dirty="0"/>
              <a:t>General </a:t>
            </a: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Risk</a:t>
            </a:r>
            <a:r>
              <a:rPr lang="de-DE" dirty="0"/>
              <a:t> Management Systems </a:t>
            </a:r>
            <a:r>
              <a:rPr lang="de-DE" dirty="0" err="1"/>
              <a:t>for</a:t>
            </a:r>
            <a:r>
              <a:rPr lang="de-DE" dirty="0"/>
              <a:t> SMEs </a:t>
            </a:r>
            <a:r>
              <a:rPr lang="en-US" sz="1600" dirty="0" smtClean="0"/>
              <a:t>	</a:t>
            </a:r>
            <a:endParaRPr lang="en-US" sz="1600" dirty="0"/>
          </a:p>
          <a:p>
            <a:endParaRPr lang="en-US" dirty="0" smtClean="0"/>
          </a:p>
        </p:txBody>
      </p:sp>
      <p:sp>
        <p:nvSpPr>
          <p:cNvPr id="7" name="Datumsplatzhalter 3"/>
          <p:cNvSpPr txBox="1">
            <a:spLocks/>
          </p:cNvSpPr>
          <p:nvPr/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12F191-653A-4885-BC0E-0B1AAE7AC67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19/05/2017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53916"/>
          </a:xfrm>
        </p:spPr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50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964800"/>
          </a:xfrm>
        </p:spPr>
        <p:txBody>
          <a:bodyPr/>
          <a:lstStyle/>
          <a:p>
            <a:pPr marL="266700" indent="-266700"/>
            <a:r>
              <a:rPr lang="en-GB" dirty="0" smtClean="0"/>
              <a:t>The Climate Expert and You</a:t>
            </a:r>
            <a:br>
              <a:rPr lang="en-GB" dirty="0" smtClean="0"/>
            </a:br>
            <a:r>
              <a:rPr lang="en-GB" sz="2000" dirty="0" smtClean="0"/>
              <a:t>– What resources do you need for conducting an assessment</a:t>
            </a: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271136"/>
              </p:ext>
            </p:extLst>
          </p:nvPr>
        </p:nvGraphicFramePr>
        <p:xfrm>
          <a:off x="622672" y="2405029"/>
          <a:ext cx="8041327" cy="403427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603211"/>
                <a:gridCol w="3479471"/>
                <a:gridCol w="2958645"/>
              </a:tblGrid>
              <a:tr h="594572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Different</a:t>
                      </a:r>
                      <a:r>
                        <a:rPr lang="fr-FR" sz="1600" baseline="0" dirty="0" smtClean="0"/>
                        <a:t> options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Time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required</a:t>
                      </a:r>
                      <a:r>
                        <a:rPr lang="fr-FR" sz="1600" baseline="0" dirty="0" smtClean="0"/>
                        <a:t>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Recommended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baseline="0" dirty="0" err="1" smtClean="0"/>
                        <a:t>approach</a:t>
                      </a:r>
                      <a:r>
                        <a:rPr lang="fr-FR" sz="1600" baseline="0" dirty="0" smtClean="0"/>
                        <a:t> </a:t>
                      </a:r>
                      <a:endParaRPr lang="fr-FR" sz="1600" dirty="0"/>
                    </a:p>
                  </a:txBody>
                  <a:tcPr/>
                </a:tc>
              </a:tr>
              <a:tr h="158757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Short </a:t>
                      </a:r>
                      <a:r>
                        <a:rPr lang="fr-FR" sz="1600" dirty="0" err="1" smtClean="0"/>
                        <a:t>assignment</a:t>
                      </a:r>
                      <a:r>
                        <a:rPr lang="fr-FR" sz="1600" baseline="0" dirty="0" smtClean="0"/>
                        <a:t> 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6 to 8 </a:t>
                      </a:r>
                      <a:r>
                        <a:rPr lang="fr-FR" sz="1600" b="1" dirty="0" err="1" smtClean="0"/>
                        <a:t>days</a:t>
                      </a:r>
                      <a:endParaRPr lang="fr-FR" sz="1600" b="1" dirty="0" smtClean="0"/>
                    </a:p>
                    <a:p>
                      <a:endParaRPr lang="fr-FR" sz="1600" b="1" dirty="0" smtClean="0"/>
                    </a:p>
                    <a:p>
                      <a:r>
                        <a:rPr lang="fr-FR" sz="1400" b="0" dirty="0" smtClean="0"/>
                        <a:t>2 to 3 </a:t>
                      </a:r>
                      <a:r>
                        <a:rPr lang="fr-FR" sz="1400" b="0" dirty="0" err="1" smtClean="0"/>
                        <a:t>days</a:t>
                      </a:r>
                      <a:r>
                        <a:rPr lang="fr-FR" sz="1400" b="0" dirty="0" smtClean="0"/>
                        <a:t> in-</a:t>
                      </a:r>
                      <a:r>
                        <a:rPr lang="fr-FR" sz="1400" b="0" dirty="0" err="1" smtClean="0"/>
                        <a:t>company</a:t>
                      </a:r>
                      <a:r>
                        <a:rPr lang="fr-FR" sz="1400" b="0" baseline="0" dirty="0" smtClean="0"/>
                        <a:t> meetings</a:t>
                      </a:r>
                      <a:endParaRPr lang="fr-FR" sz="1400" b="0" dirty="0" smtClean="0"/>
                    </a:p>
                    <a:p>
                      <a:r>
                        <a:rPr lang="fr-FR" sz="1400" dirty="0" smtClean="0"/>
                        <a:t>3 to</a:t>
                      </a:r>
                      <a:r>
                        <a:rPr lang="fr-FR" sz="1400" baseline="0" dirty="0" smtClean="0"/>
                        <a:t> 5 </a:t>
                      </a:r>
                      <a:r>
                        <a:rPr lang="fr-FR" sz="1400" baseline="0" dirty="0" err="1" smtClean="0"/>
                        <a:t>days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p</a:t>
                      </a:r>
                      <a:r>
                        <a:rPr lang="fr-FR" sz="1400" dirty="0" err="1" smtClean="0"/>
                        <a:t>reparation</a:t>
                      </a:r>
                      <a:r>
                        <a:rPr lang="fr-FR" sz="1400" dirty="0" smtClean="0"/>
                        <a:t>, </a:t>
                      </a:r>
                      <a:r>
                        <a:rPr lang="fr-FR" sz="1400" dirty="0" err="1" smtClean="0"/>
                        <a:t>research</a:t>
                      </a:r>
                      <a:r>
                        <a:rPr lang="fr-FR" sz="1400" dirty="0" smtClean="0"/>
                        <a:t> &amp;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analysis</a:t>
                      </a:r>
                      <a:r>
                        <a:rPr lang="fr-FR" sz="1400" baseline="0" dirty="0" smtClean="0"/>
                        <a:t>, </a:t>
                      </a:r>
                      <a:r>
                        <a:rPr lang="fr-FR" sz="1400" baseline="0" dirty="0" err="1" smtClean="0"/>
                        <a:t>reporting</a:t>
                      </a:r>
                      <a:r>
                        <a:rPr lang="fr-FR" sz="1400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Grid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Risk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Short Adaptation </a:t>
                      </a:r>
                      <a:r>
                        <a:rPr lang="fr-FR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measures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(CBA for a </a:t>
                      </a:r>
                      <a:r>
                        <a:rPr lang="fr-FR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selection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fr-FR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measures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Adaptation </a:t>
                      </a:r>
                      <a:r>
                        <a:rPr lang="fr-FR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strategy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endParaRPr lang="fr-FR" sz="14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4138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Long </a:t>
                      </a:r>
                      <a:r>
                        <a:rPr lang="fr-FR" sz="1600" dirty="0" err="1" smtClean="0"/>
                        <a:t>assignment</a:t>
                      </a:r>
                      <a:r>
                        <a:rPr lang="fr-FR" sz="1600" baseline="0" dirty="0" smtClean="0"/>
                        <a:t>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to 12 </a:t>
                      </a:r>
                      <a:r>
                        <a:rPr lang="fr-FR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days</a:t>
                      </a:r>
                      <a:endParaRPr lang="fr-FR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fr-FR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to 6 </a:t>
                      </a:r>
                      <a:r>
                        <a:rPr lang="fr-FR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days</a:t>
                      </a:r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in-</a:t>
                      </a:r>
                      <a:r>
                        <a:rPr lang="fr-FR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meetings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to 6 </a:t>
                      </a:r>
                      <a:r>
                        <a:rPr lang="fr-FR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days</a:t>
                      </a:r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preparation</a:t>
                      </a:r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fr-FR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analysis</a:t>
                      </a:r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reporting</a:t>
                      </a:r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</a:t>
                      </a:r>
                      <a:r>
                        <a:rPr lang="fr-FR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steps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</a:t>
                      </a:r>
                      <a:r>
                        <a:rPr lang="fr-FR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climate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expert 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4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umsplatzhalter 3"/>
          <p:cNvSpPr txBox="1">
            <a:spLocks/>
          </p:cNvSpPr>
          <p:nvPr/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12F191-653A-4885-BC0E-0B1AAE7AC67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19/05/2017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53916"/>
          </a:xfrm>
        </p:spPr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336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964800"/>
          </a:xfrm>
        </p:spPr>
        <p:txBody>
          <a:bodyPr/>
          <a:lstStyle/>
          <a:p>
            <a:pPr marL="266700" indent="-266700"/>
            <a:r>
              <a:rPr lang="en-GB" dirty="0" smtClean="0"/>
              <a:t>The Climate Expert and You</a:t>
            </a:r>
            <a:br>
              <a:rPr lang="en-GB" dirty="0" smtClean="0"/>
            </a:br>
            <a:r>
              <a:rPr lang="en-GB" sz="2000" dirty="0" smtClean="0"/>
              <a:t>– What resources do you need for conducting an assessment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191518"/>
              </p:ext>
            </p:extLst>
          </p:nvPr>
        </p:nvGraphicFramePr>
        <p:xfrm>
          <a:off x="210540" y="2665516"/>
          <a:ext cx="3971764" cy="3849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Inhalts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389986"/>
              </p:ext>
            </p:extLst>
          </p:nvPr>
        </p:nvGraphicFramePr>
        <p:xfrm>
          <a:off x="4719205" y="2665516"/>
          <a:ext cx="3971764" cy="3849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152400" y="2309175"/>
            <a:ext cx="4201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2"/>
                </a:solidFill>
              </a:rPr>
              <a:t>Ex </a:t>
            </a:r>
            <a:r>
              <a:rPr lang="fr-FR" sz="1400" dirty="0" err="1" smtClean="0">
                <a:solidFill>
                  <a:schemeClr val="tx2"/>
                </a:solidFill>
              </a:rPr>
              <a:t>from</a:t>
            </a:r>
            <a:r>
              <a:rPr lang="fr-FR" sz="1400" dirty="0" smtClean="0">
                <a:solidFill>
                  <a:schemeClr val="tx2"/>
                </a:solidFill>
              </a:rPr>
              <a:t> a short consulting </a:t>
            </a:r>
            <a:r>
              <a:rPr lang="fr-FR" sz="1400" dirty="0" err="1" smtClean="0">
                <a:solidFill>
                  <a:schemeClr val="tx2"/>
                </a:solidFill>
              </a:rPr>
              <a:t>assignment</a:t>
            </a:r>
            <a:r>
              <a:rPr lang="fr-FR" sz="1400" dirty="0">
                <a:solidFill>
                  <a:schemeClr val="tx2"/>
                </a:solidFill>
              </a:rPr>
              <a:t> </a:t>
            </a:r>
            <a:r>
              <a:rPr lang="fr-FR" sz="1400" dirty="0" smtClean="0">
                <a:solidFill>
                  <a:schemeClr val="tx2"/>
                </a:solidFill>
              </a:rPr>
              <a:t>in </a:t>
            </a:r>
            <a:r>
              <a:rPr lang="fr-FR" sz="1400" dirty="0" err="1" smtClean="0">
                <a:solidFill>
                  <a:schemeClr val="tx2"/>
                </a:solidFill>
              </a:rPr>
              <a:t>India</a:t>
            </a:r>
            <a:r>
              <a:rPr lang="fr-FR" sz="14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437658" y="2328225"/>
            <a:ext cx="5278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2"/>
                </a:solidFill>
              </a:rPr>
              <a:t>Ex </a:t>
            </a:r>
            <a:r>
              <a:rPr lang="fr-FR" sz="1400" dirty="0" err="1" smtClean="0">
                <a:solidFill>
                  <a:schemeClr val="tx2"/>
                </a:solidFill>
              </a:rPr>
              <a:t>from</a:t>
            </a:r>
            <a:r>
              <a:rPr lang="fr-FR" sz="1400" dirty="0" smtClean="0">
                <a:solidFill>
                  <a:schemeClr val="tx2"/>
                </a:solidFill>
              </a:rPr>
              <a:t> a long consulting </a:t>
            </a:r>
            <a:r>
              <a:rPr lang="fr-FR" sz="1400" dirty="0" err="1" smtClean="0">
                <a:solidFill>
                  <a:schemeClr val="tx2"/>
                </a:solidFill>
              </a:rPr>
              <a:t>assignment</a:t>
            </a:r>
            <a:r>
              <a:rPr lang="fr-FR" sz="1400" dirty="0">
                <a:solidFill>
                  <a:schemeClr val="tx2"/>
                </a:solidFill>
              </a:rPr>
              <a:t> </a:t>
            </a:r>
            <a:r>
              <a:rPr lang="fr-FR" sz="1400" dirty="0" smtClean="0">
                <a:solidFill>
                  <a:schemeClr val="tx2"/>
                </a:solidFill>
              </a:rPr>
              <a:t>in Bangladesh  </a:t>
            </a:r>
          </a:p>
        </p:txBody>
      </p:sp>
      <p:sp>
        <p:nvSpPr>
          <p:cNvPr id="12" name="Datumsplatzhalter 3"/>
          <p:cNvSpPr txBox="1">
            <a:spLocks/>
          </p:cNvSpPr>
          <p:nvPr/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12F191-653A-4885-BC0E-0B1AAE7AC67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19/05/2017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53916"/>
          </a:xfrm>
        </p:spPr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835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964800"/>
          </a:xfrm>
        </p:spPr>
        <p:txBody>
          <a:bodyPr/>
          <a:lstStyle/>
          <a:p>
            <a:pPr marL="266700" indent="-266700"/>
            <a:r>
              <a:rPr lang="en-GB" dirty="0" smtClean="0"/>
              <a:t>The Climate Expert and You</a:t>
            </a:r>
            <a:br>
              <a:rPr lang="en-GB" dirty="0" smtClean="0"/>
            </a:br>
            <a:r>
              <a:rPr lang="en-GB" sz="2000" dirty="0" smtClean="0"/>
              <a:t>– Your role before, during and after the assessment</a:t>
            </a:r>
            <a:endParaRPr lang="de-DE" dirty="0"/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511627" y="3102432"/>
            <a:ext cx="82078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hteck 14"/>
          <p:cNvSpPr/>
          <p:nvPr/>
        </p:nvSpPr>
        <p:spPr>
          <a:xfrm>
            <a:off x="2732313" y="3232616"/>
            <a:ext cx="3428999" cy="2896042"/>
          </a:xfrm>
          <a:prstGeom prst="rect">
            <a:avLst/>
          </a:prstGeom>
          <a:solidFill>
            <a:srgbClr val="9CBC5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2"/>
                </a:solidFill>
              </a:rPr>
              <a:t>Advise company on what to do and 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b="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2"/>
                </a:solidFill>
              </a:rPr>
              <a:t>Ask the right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b="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2"/>
                </a:solidFill>
              </a:rPr>
              <a:t>Stay on-board even if the client is not very interested or decides to avoid some risks / aspects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6357255" y="3232616"/>
            <a:ext cx="2195251" cy="2896042"/>
          </a:xfrm>
          <a:prstGeom prst="rect">
            <a:avLst/>
          </a:prstGeom>
          <a:solidFill>
            <a:srgbClr val="007CA8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>
                <a:solidFill>
                  <a:schemeClr val="bg1"/>
                </a:solidFill>
              </a:rPr>
              <a:t>Stay in 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b="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>
                <a:solidFill>
                  <a:schemeClr val="bg1"/>
                </a:solidFill>
              </a:rPr>
              <a:t>Support search for 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b="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>
                <a:solidFill>
                  <a:schemeClr val="bg1"/>
                </a:solidFill>
              </a:rPr>
              <a:t>Support implementation &amp; </a:t>
            </a:r>
            <a:r>
              <a:rPr lang="en-GB" sz="1800" b="0" dirty="0" smtClean="0">
                <a:solidFill>
                  <a:schemeClr val="bg1"/>
                </a:solidFill>
              </a:rPr>
              <a:t>monitoring</a:t>
            </a:r>
            <a:endParaRPr lang="en-GB" sz="1800" b="0" dirty="0">
              <a:solidFill>
                <a:schemeClr val="bg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511628" y="3232616"/>
            <a:ext cx="2035627" cy="28960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>
                <a:solidFill>
                  <a:schemeClr val="tx2"/>
                </a:solidFill>
              </a:rPr>
              <a:t>Prepare yourself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b="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>
                <a:solidFill>
                  <a:schemeClr val="tx2"/>
                </a:solidFill>
              </a:rPr>
              <a:t>Get familiar with the sector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b="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>
                <a:solidFill>
                  <a:schemeClr val="tx2"/>
                </a:solidFill>
              </a:rPr>
              <a:t>Gather relevant data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511627" y="2415748"/>
            <a:ext cx="2035627" cy="55561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r>
              <a:rPr lang="en-GB" sz="1800" b="0" dirty="0" smtClean="0">
                <a:solidFill>
                  <a:schemeClr val="tx2"/>
                </a:solidFill>
              </a:rPr>
              <a:t>Preparation</a:t>
            </a:r>
            <a:endParaRPr lang="en-GB" sz="1800" b="0" dirty="0">
              <a:solidFill>
                <a:schemeClr val="tx2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732313" y="2415748"/>
            <a:ext cx="3428999" cy="555612"/>
          </a:xfrm>
          <a:prstGeom prst="rect">
            <a:avLst/>
          </a:prstGeom>
          <a:solidFill>
            <a:srgbClr val="9CBC5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r>
              <a:rPr lang="en-GB" sz="1800" b="0" dirty="0" smtClean="0">
                <a:solidFill>
                  <a:schemeClr val="tx2"/>
                </a:solidFill>
              </a:rPr>
              <a:t>Company assessment</a:t>
            </a:r>
            <a:endParaRPr lang="en-GB" sz="1800" b="0" dirty="0">
              <a:solidFill>
                <a:schemeClr val="tx2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6359057" y="2415748"/>
            <a:ext cx="2193449" cy="555612"/>
          </a:xfrm>
          <a:prstGeom prst="rect">
            <a:avLst/>
          </a:prstGeom>
          <a:solidFill>
            <a:srgbClr val="007CA8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r>
              <a:rPr lang="en-GB" sz="1800" b="0" dirty="0" smtClean="0">
                <a:solidFill>
                  <a:schemeClr val="bg1"/>
                </a:solidFill>
              </a:rPr>
              <a:t>Follow up</a:t>
            </a:r>
            <a:endParaRPr lang="en-GB" sz="1800" b="0" dirty="0">
              <a:solidFill>
                <a:schemeClr val="bg1"/>
              </a:solidFill>
            </a:endParaRPr>
          </a:p>
        </p:txBody>
      </p:sp>
      <p:sp>
        <p:nvSpPr>
          <p:cNvPr id="22" name="Datumsplatzhalter 3"/>
          <p:cNvSpPr txBox="1">
            <a:spLocks/>
          </p:cNvSpPr>
          <p:nvPr/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12F191-653A-4885-BC0E-0B1AAE7AC67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19/05/2017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53916"/>
          </a:xfrm>
        </p:spPr>
        <p:txBody>
          <a:bodyPr/>
          <a:lstStyle/>
          <a:p>
            <a:r>
              <a:rPr lang="de-DE" smtClean="0">
                <a:solidFill>
                  <a:srgbClr val="6E6452"/>
                </a:solidFill>
              </a:rPr>
              <a:t>ToC - Module 5</a:t>
            </a:r>
            <a:endParaRPr lang="de-DE" dirty="0">
              <a:solidFill>
                <a:srgbClr val="6E6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30443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giz-powerpoint-leerfolie-en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err="1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b="0"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giz-powerpoint-leerfolie-en">
  <a:themeElements>
    <a:clrScheme name="Climate expert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9CBC59"/>
      </a:accent1>
      <a:accent2>
        <a:srgbClr val="007CA8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err="1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b="0"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giz-powerpoint-leerfolie-en">
  <a:themeElements>
    <a:clrScheme name="Climate expert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9CBC59"/>
      </a:accent1>
      <a:accent2>
        <a:srgbClr val="007CA8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err="1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b="0"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giz-powerpoint-leerfolie-en</Template>
  <TotalTime>0</TotalTime>
  <Words>1290</Words>
  <Application>Microsoft Office PowerPoint</Application>
  <PresentationFormat>Bildschirmpräsentation (4:3)</PresentationFormat>
  <Paragraphs>218</Paragraphs>
  <Slides>20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20</vt:i4>
      </vt:variant>
    </vt:vector>
  </HeadingPairs>
  <TitlesOfParts>
    <vt:vector size="23" baseType="lpstr">
      <vt:lpstr>giz-powerpoint-leerfolie-en</vt:lpstr>
      <vt:lpstr>1_giz-powerpoint-leerfolie-en</vt:lpstr>
      <vt:lpstr>2_giz-powerpoint-leerfolie-en</vt:lpstr>
      <vt:lpstr>Module 5  The Climate Expert and your role as a consultant  </vt:lpstr>
      <vt:lpstr>Objective</vt:lpstr>
      <vt:lpstr>   Discussion  – Your role as consultant</vt:lpstr>
      <vt:lpstr>The Climate Expert and You – What the Climate Expert IS NOT</vt:lpstr>
      <vt:lpstr>The Climate Expert and You – What the Climate Expert IS NOT</vt:lpstr>
      <vt:lpstr>The Climate Expert and You – What you need for becoming a Climate Expert practitioner</vt:lpstr>
      <vt:lpstr>The Climate Expert and You – What resources do you need for conducting an assessment</vt:lpstr>
      <vt:lpstr>The Climate Expert and You – What resources do you need for conducting an assessment</vt:lpstr>
      <vt:lpstr>The Climate Expert and You – Your role before, during and after the assessment</vt:lpstr>
      <vt:lpstr>The Climate Expert and You – Recommendations for the company assessment</vt:lpstr>
      <vt:lpstr>The Climate Expert and You – Recommendations for the company assessment</vt:lpstr>
      <vt:lpstr>The Climate Expert and You – Recommendations for the company assessment</vt:lpstr>
      <vt:lpstr>The Climate Expert and You – Recommendations for the company assessment</vt:lpstr>
      <vt:lpstr>The Climate Expert and You – Recommendations for the company assessment</vt:lpstr>
      <vt:lpstr>The Climate Expert and You – Recommendations for the company assessment</vt:lpstr>
      <vt:lpstr>   Discussion  – Comparing results</vt:lpstr>
      <vt:lpstr>The Climate Expert and You – Common difficulties of implementing a Climate Expert assessment</vt:lpstr>
      <vt:lpstr>The Climate Expert and You – How to make adaptation relevant for your target group </vt:lpstr>
      <vt:lpstr>The Climate Expert and You – Key messages for businesses</vt:lpstr>
      <vt:lpstr>PowerPoint-Präsentation</vt:lpstr>
    </vt:vector>
  </TitlesOfParts>
  <Company>GIZ GmbH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 Joachim Zinnkann</dc:creator>
  <cp:keywords>GIZ-Leerfolie</cp:keywords>
  <cp:lastModifiedBy>adelphi</cp:lastModifiedBy>
  <cp:revision>465</cp:revision>
  <cp:lastPrinted>2012-07-19T10:16:59Z</cp:lastPrinted>
  <dcterms:created xsi:type="dcterms:W3CDTF">2014-03-25T08:40:09Z</dcterms:created>
  <dcterms:modified xsi:type="dcterms:W3CDTF">2017-05-19T13:53:13Z</dcterms:modified>
</cp:coreProperties>
</file>