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1" r:id="rId1"/>
  </p:sldMasterIdLst>
  <p:notesMasterIdLst>
    <p:notesMasterId r:id="rId23"/>
  </p:notesMasterIdLst>
  <p:handoutMasterIdLst>
    <p:handoutMasterId r:id="rId24"/>
  </p:handoutMasterIdLst>
  <p:sldIdLst>
    <p:sldId id="276" r:id="rId2"/>
    <p:sldId id="418" r:id="rId3"/>
    <p:sldId id="420" r:id="rId4"/>
    <p:sldId id="352" r:id="rId5"/>
    <p:sldId id="464" r:id="rId6"/>
    <p:sldId id="446" r:id="rId7"/>
    <p:sldId id="465" r:id="rId8"/>
    <p:sldId id="466" r:id="rId9"/>
    <p:sldId id="467" r:id="rId10"/>
    <p:sldId id="468" r:id="rId11"/>
    <p:sldId id="469" r:id="rId12"/>
    <p:sldId id="452" r:id="rId13"/>
    <p:sldId id="470" r:id="rId14"/>
    <p:sldId id="471" r:id="rId15"/>
    <p:sldId id="472" r:id="rId16"/>
    <p:sldId id="454" r:id="rId17"/>
    <p:sldId id="473" r:id="rId18"/>
    <p:sldId id="474" r:id="rId19"/>
    <p:sldId id="475" r:id="rId20"/>
    <p:sldId id="463" r:id="rId21"/>
    <p:sldId id="305" r:id="rId2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Kreutzmann - adelphi" initials="LIK" lastIdx="8" clrIdx="0"/>
  <p:cmAuthor id="1" name="Frederik Eisinger" initials="FRE" lastIdx="1" clrIdx="1"/>
  <p:cmAuthor id="2" name="Mariza Montes de Oca - adelphi" initials="MAM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A8"/>
    <a:srgbClr val="9CBC59"/>
    <a:srgbClr val="999999"/>
    <a:srgbClr val="9B1414"/>
    <a:srgbClr val="BABB93"/>
    <a:srgbClr val="BABA93"/>
    <a:srgbClr val="D9D9D9"/>
    <a:srgbClr val="DEDEAF"/>
    <a:srgbClr val="6E6452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89" autoAdjust="0"/>
    <p:restoredTop sz="93367" autoAdjust="0"/>
  </p:normalViewPr>
  <p:slideViewPr>
    <p:cSldViewPr snapToGrid="0" snapToObjects="1">
      <p:cViewPr>
        <p:scale>
          <a:sx n="70" d="100"/>
          <a:sy n="70" d="100"/>
        </p:scale>
        <p:origin x="-1666" y="-350"/>
      </p:cViewPr>
      <p:guideLst>
        <p:guide orient="horz" pos="3949"/>
        <p:guide orient="horz" pos="1545"/>
        <p:guide pos="433"/>
        <p:guide pos="5335"/>
        <p:guide pos="4278"/>
      </p:guideLst>
    </p:cSldViewPr>
  </p:slideViewPr>
  <p:outlineViewPr>
    <p:cViewPr>
      <p:scale>
        <a:sx n="33" d="100"/>
        <a:sy n="33" d="100"/>
      </p:scale>
      <p:origin x="0" y="26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8" d="100"/>
          <a:sy n="108" d="100"/>
        </p:scale>
        <p:origin x="-414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B951D-D8D1-A649-99F1-C00BB47F59A8}" type="doc">
      <dgm:prSet loTypeId="urn:microsoft.com/office/officeart/2005/8/layout/process4" loCatId="process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24498EA-8FBC-B145-BD5F-E2E4CFA96C95}">
      <dgm:prSet phldrT="[Text]" custT="1"/>
      <dgm:spPr>
        <a:solidFill>
          <a:srgbClr val="9CBC59"/>
        </a:solidFill>
      </dgm:spPr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Attention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AC6D9CD4-EE30-7347-85C5-CC78A848EE58}" type="parTrans" cxnId="{353733AA-635B-C144-9E02-5664BB1870DE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CDD59F05-3201-344F-86CA-DC638FFB9D6B}" type="sibTrans" cxnId="{353733AA-635B-C144-9E02-5664BB1870DE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BC1ECBC1-86B7-E548-A7C2-FC19D2FBC15B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Catch the attention of your dialogue partner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C8F4522E-54A9-644E-937A-BE2441D3E033}" type="parTrans" cxnId="{F58B184F-FD01-0848-933A-F255E78E75A5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F55B9982-3FC6-264C-8D40-DBFE4EAA4940}" type="sibTrans" cxnId="{F58B184F-FD01-0848-933A-F255E78E75A5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E7A9BD74-7A37-A445-9B07-D6A4B386F538}">
      <dgm:prSet phldrT="[Text]" custT="1"/>
      <dgm:spPr>
        <a:solidFill>
          <a:srgbClr val="9CBC59"/>
        </a:solidFill>
      </dgm:spPr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Interest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5EC34D4A-EBD5-BC4D-B1BD-BCCE82ECD312}" type="parTrans" cxnId="{F3D2A26B-3D5B-C448-8DBD-96746B3A5D6D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1AAB4151-BBFC-524B-AB61-937E72D6E8B9}" type="sibTrans" cxnId="{F3D2A26B-3D5B-C448-8DBD-96746B3A5D6D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1C445415-2E0C-8246-AD87-9FA72A6F7114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Raise interest by emphasising advantages and benefits of your idea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EAEB5822-6939-0E48-8D9B-437AD5A43984}" type="parTrans" cxnId="{B991086B-9C49-0641-ABF1-82E1D85C6AC0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65BAE1FB-27AF-6F4D-8475-8884BBF5A057}" type="sibTrans" cxnId="{B991086B-9C49-0641-ABF1-82E1D85C6AC0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1C5223D9-8CFC-824E-9F4F-1C4FF3E92865}">
      <dgm:prSet phldrT="[Text]" custT="1"/>
      <dgm:spPr>
        <a:solidFill>
          <a:srgbClr val="9CBC59"/>
        </a:solidFill>
      </dgm:spPr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Desire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8D9CB63E-AD82-574A-AA38-C6E220929673}" type="parTrans" cxnId="{976DB9E4-86C5-A84B-B215-2950794BD86D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4EE9EE71-AFE4-FF41-907C-32494BDEA522}" type="sibTrans" cxnId="{976DB9E4-86C5-A84B-B215-2950794BD86D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3AD4B84F-2017-D64B-A8E6-F7034074E144}">
      <dgm:prSet phldrT="[Text]" custT="1"/>
      <dgm:spPr/>
      <dgm:t>
        <a:bodyPr/>
        <a:lstStyle/>
        <a:p>
          <a:r>
            <a:rPr lang="en-GB" sz="1400" noProof="0" dirty="0" smtClean="0">
              <a:latin typeface="Arial" pitchFamily="34" charset="0"/>
              <a:cs typeface="Arial" pitchFamily="34" charset="0"/>
            </a:rPr>
            <a:t>Strengthen your counterpart’s willingness to invest by showing the idea’s potential</a:t>
          </a:r>
          <a:endParaRPr lang="en-GB" sz="1400" noProof="0" dirty="0">
            <a:latin typeface="Arial" pitchFamily="34" charset="0"/>
            <a:cs typeface="Arial" pitchFamily="34" charset="0"/>
          </a:endParaRPr>
        </a:p>
      </dgm:t>
    </dgm:pt>
    <dgm:pt modelId="{210A5227-7C71-7E4A-8FC1-48FF9B40FBBB}" type="parTrans" cxnId="{6174A492-BB9E-0741-9AC9-2E97780C5BB6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0E3F128A-BC3F-494C-8B06-F61E8DD88C5C}" type="sibTrans" cxnId="{6174A492-BB9E-0741-9AC9-2E97780C5BB6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3D54F5A8-EEBE-224C-9BF2-3E42C1D56000}">
      <dgm:prSet phldrT="[Text]" custT="1"/>
      <dgm:spPr>
        <a:solidFill>
          <a:srgbClr val="9CBC59"/>
        </a:solidFill>
      </dgm:spPr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Action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7900442D-3AB4-2A41-8B3C-9E1104F16922}" type="parTrans" cxnId="{F2826965-105D-5640-B06E-F8F4DE475D7E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73A2D33B-D2D9-524E-BD8E-29C0556E60B7}" type="sibTrans" cxnId="{F2826965-105D-5640-B06E-F8F4DE475D7E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88E47C4E-08E0-1640-B597-9604A42C2FD1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Take the next step and make use of the emerged interest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64A0C61D-E4D4-8A4E-8F09-0F28705B37B9}" type="parTrans" cxnId="{0667A00D-A876-D84A-A471-DD6DB8255AFA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DA7CEBC0-A579-FE45-A41B-61E2F87B5293}" type="sibTrans" cxnId="{0667A00D-A876-D84A-A471-DD6DB8255AFA}">
      <dgm:prSet/>
      <dgm:spPr/>
      <dgm:t>
        <a:bodyPr/>
        <a:lstStyle/>
        <a:p>
          <a:endParaRPr lang="en-US" sz="1400">
            <a:latin typeface="Arial" pitchFamily="34" charset="0"/>
            <a:cs typeface="Arial" pitchFamily="34" charset="0"/>
          </a:endParaRPr>
        </a:p>
      </dgm:t>
    </dgm:pt>
    <dgm:pt modelId="{E41FED57-25F0-2647-8FC2-84B8B184AF98}" type="pres">
      <dgm:prSet presAssocID="{CE2B951D-D8D1-A649-99F1-C00BB47F59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49000A-609F-3943-8110-13413C5E419B}" type="pres">
      <dgm:prSet presAssocID="{3D54F5A8-EEBE-224C-9BF2-3E42C1D56000}" presName="boxAndChildren" presStyleCnt="0"/>
      <dgm:spPr/>
      <dgm:t>
        <a:bodyPr/>
        <a:lstStyle/>
        <a:p>
          <a:endParaRPr lang="fr-FR"/>
        </a:p>
      </dgm:t>
    </dgm:pt>
    <dgm:pt modelId="{701D9A22-1B3E-5740-9767-147F2E43F32B}" type="pres">
      <dgm:prSet presAssocID="{3D54F5A8-EEBE-224C-9BF2-3E42C1D56000}" presName="parentTextBox" presStyleLbl="node1" presStyleIdx="0" presStyleCnt="4"/>
      <dgm:spPr/>
      <dgm:t>
        <a:bodyPr/>
        <a:lstStyle/>
        <a:p>
          <a:endParaRPr lang="en-US"/>
        </a:p>
      </dgm:t>
    </dgm:pt>
    <dgm:pt modelId="{9C6A5AB4-62A4-1A48-B734-93481B6A9F7C}" type="pres">
      <dgm:prSet presAssocID="{3D54F5A8-EEBE-224C-9BF2-3E42C1D56000}" presName="entireBox" presStyleLbl="node1" presStyleIdx="0" presStyleCnt="4" custLinFactNeighborX="-40" custLinFactNeighborY="15423"/>
      <dgm:spPr/>
      <dgm:t>
        <a:bodyPr/>
        <a:lstStyle/>
        <a:p>
          <a:endParaRPr lang="en-US"/>
        </a:p>
      </dgm:t>
    </dgm:pt>
    <dgm:pt modelId="{FCF6E268-4222-1146-A7B6-93B2E8E3F331}" type="pres">
      <dgm:prSet presAssocID="{3D54F5A8-EEBE-224C-9BF2-3E42C1D56000}" presName="descendantBox" presStyleCnt="0"/>
      <dgm:spPr/>
      <dgm:t>
        <a:bodyPr/>
        <a:lstStyle/>
        <a:p>
          <a:endParaRPr lang="fr-FR"/>
        </a:p>
      </dgm:t>
    </dgm:pt>
    <dgm:pt modelId="{9E476B92-4585-3B43-B7DC-DC64FE45D2D3}" type="pres">
      <dgm:prSet presAssocID="{88E47C4E-08E0-1640-B597-9604A42C2FD1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017C0-5866-4943-8D25-64462627C072}" type="pres">
      <dgm:prSet presAssocID="{4EE9EE71-AFE4-FF41-907C-32494BDEA522}" presName="sp" presStyleCnt="0"/>
      <dgm:spPr/>
      <dgm:t>
        <a:bodyPr/>
        <a:lstStyle/>
        <a:p>
          <a:endParaRPr lang="fr-FR"/>
        </a:p>
      </dgm:t>
    </dgm:pt>
    <dgm:pt modelId="{77ADC105-B7DC-D14A-B00F-1256D18FD280}" type="pres">
      <dgm:prSet presAssocID="{1C5223D9-8CFC-824E-9F4F-1C4FF3E92865}" presName="arrowAndChildren" presStyleCnt="0"/>
      <dgm:spPr/>
      <dgm:t>
        <a:bodyPr/>
        <a:lstStyle/>
        <a:p>
          <a:endParaRPr lang="fr-FR"/>
        </a:p>
      </dgm:t>
    </dgm:pt>
    <dgm:pt modelId="{E5A16EE5-82BD-6645-A22C-F97CECF8BD68}" type="pres">
      <dgm:prSet presAssocID="{1C5223D9-8CFC-824E-9F4F-1C4FF3E92865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6BE85DEB-8C57-304B-92AC-DCCD509C3973}" type="pres">
      <dgm:prSet presAssocID="{1C5223D9-8CFC-824E-9F4F-1C4FF3E92865}" presName="arrow" presStyleLbl="node1" presStyleIdx="1" presStyleCnt="4"/>
      <dgm:spPr/>
      <dgm:t>
        <a:bodyPr/>
        <a:lstStyle/>
        <a:p>
          <a:endParaRPr lang="en-US"/>
        </a:p>
      </dgm:t>
    </dgm:pt>
    <dgm:pt modelId="{BBA9C8A9-0F66-1042-A658-4CF77AD3B5DB}" type="pres">
      <dgm:prSet presAssocID="{1C5223D9-8CFC-824E-9F4F-1C4FF3E92865}" presName="descendantArrow" presStyleCnt="0"/>
      <dgm:spPr/>
      <dgm:t>
        <a:bodyPr/>
        <a:lstStyle/>
        <a:p>
          <a:endParaRPr lang="fr-FR"/>
        </a:p>
      </dgm:t>
    </dgm:pt>
    <dgm:pt modelId="{BB01580B-5A30-3642-A350-B070EA4ECB73}" type="pres">
      <dgm:prSet presAssocID="{3AD4B84F-2017-D64B-A8E6-F7034074E144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849F3-6D4C-9746-8F78-38A2480B38AE}" type="pres">
      <dgm:prSet presAssocID="{1AAB4151-BBFC-524B-AB61-937E72D6E8B9}" presName="sp" presStyleCnt="0"/>
      <dgm:spPr/>
      <dgm:t>
        <a:bodyPr/>
        <a:lstStyle/>
        <a:p>
          <a:endParaRPr lang="fr-FR"/>
        </a:p>
      </dgm:t>
    </dgm:pt>
    <dgm:pt modelId="{0F85482F-6A26-0D4C-8277-ABA06331ADBE}" type="pres">
      <dgm:prSet presAssocID="{E7A9BD74-7A37-A445-9B07-D6A4B386F538}" presName="arrowAndChildren" presStyleCnt="0"/>
      <dgm:spPr/>
      <dgm:t>
        <a:bodyPr/>
        <a:lstStyle/>
        <a:p>
          <a:endParaRPr lang="fr-FR"/>
        </a:p>
      </dgm:t>
    </dgm:pt>
    <dgm:pt modelId="{6307DC31-CDB0-044F-97A8-F2C50BB0FF61}" type="pres">
      <dgm:prSet presAssocID="{E7A9BD74-7A37-A445-9B07-D6A4B386F538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50E2CC1D-AFF5-224E-A8B6-5773838D6872}" type="pres">
      <dgm:prSet presAssocID="{E7A9BD74-7A37-A445-9B07-D6A4B386F538}" presName="arrow" presStyleLbl="node1" presStyleIdx="2" presStyleCnt="4"/>
      <dgm:spPr/>
      <dgm:t>
        <a:bodyPr/>
        <a:lstStyle/>
        <a:p>
          <a:endParaRPr lang="en-US"/>
        </a:p>
      </dgm:t>
    </dgm:pt>
    <dgm:pt modelId="{89314A99-92B3-B045-88FE-C5193C655BC2}" type="pres">
      <dgm:prSet presAssocID="{E7A9BD74-7A37-A445-9B07-D6A4B386F538}" presName="descendantArrow" presStyleCnt="0"/>
      <dgm:spPr/>
      <dgm:t>
        <a:bodyPr/>
        <a:lstStyle/>
        <a:p>
          <a:endParaRPr lang="fr-FR"/>
        </a:p>
      </dgm:t>
    </dgm:pt>
    <dgm:pt modelId="{A17BA0D5-F1B4-7D44-9F78-60ABDEC3032F}" type="pres">
      <dgm:prSet presAssocID="{1C445415-2E0C-8246-AD87-9FA72A6F7114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5CAE1-1451-3D4D-A204-8DF2719FFEC1}" type="pres">
      <dgm:prSet presAssocID="{CDD59F05-3201-344F-86CA-DC638FFB9D6B}" presName="sp" presStyleCnt="0"/>
      <dgm:spPr/>
      <dgm:t>
        <a:bodyPr/>
        <a:lstStyle/>
        <a:p>
          <a:endParaRPr lang="fr-FR"/>
        </a:p>
      </dgm:t>
    </dgm:pt>
    <dgm:pt modelId="{B05DE2AC-5AA3-7440-BDA6-F37AF7B95B5B}" type="pres">
      <dgm:prSet presAssocID="{E24498EA-8FBC-B145-BD5F-E2E4CFA96C95}" presName="arrowAndChildren" presStyleCnt="0"/>
      <dgm:spPr/>
      <dgm:t>
        <a:bodyPr/>
        <a:lstStyle/>
        <a:p>
          <a:endParaRPr lang="fr-FR"/>
        </a:p>
      </dgm:t>
    </dgm:pt>
    <dgm:pt modelId="{835D7359-7F50-264B-AD17-513A95808F9E}" type="pres">
      <dgm:prSet presAssocID="{E24498EA-8FBC-B145-BD5F-E2E4CFA96C9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2BC7C68E-A244-3E4E-8A56-8AB9D577664D}" type="pres">
      <dgm:prSet presAssocID="{E24498EA-8FBC-B145-BD5F-E2E4CFA96C95}" presName="arrow" presStyleLbl="node1" presStyleIdx="3" presStyleCnt="4" custLinFactNeighborX="1422" custLinFactNeighborY="686"/>
      <dgm:spPr/>
      <dgm:t>
        <a:bodyPr/>
        <a:lstStyle/>
        <a:p>
          <a:endParaRPr lang="en-US"/>
        </a:p>
      </dgm:t>
    </dgm:pt>
    <dgm:pt modelId="{D7797418-FF93-614D-93B0-02A251C17552}" type="pres">
      <dgm:prSet presAssocID="{E24498EA-8FBC-B145-BD5F-E2E4CFA96C95}" presName="descendantArrow" presStyleCnt="0"/>
      <dgm:spPr/>
      <dgm:t>
        <a:bodyPr/>
        <a:lstStyle/>
        <a:p>
          <a:endParaRPr lang="fr-FR"/>
        </a:p>
      </dgm:t>
    </dgm:pt>
    <dgm:pt modelId="{3D7583F7-F4FA-B748-B3E0-73A91090D348}" type="pres">
      <dgm:prSet presAssocID="{BC1ECBC1-86B7-E548-A7C2-FC19D2FBC15B}" presName="childTextArrow" presStyleLbl="fgAccFollowNode1" presStyleIdx="3" presStyleCnt="4" custLinFactNeighborX="-12404" custLinFactNeighborY="11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8B184F-FD01-0848-933A-F255E78E75A5}" srcId="{E24498EA-8FBC-B145-BD5F-E2E4CFA96C95}" destId="{BC1ECBC1-86B7-E548-A7C2-FC19D2FBC15B}" srcOrd="0" destOrd="0" parTransId="{C8F4522E-54A9-644E-937A-BE2441D3E033}" sibTransId="{F55B9982-3FC6-264C-8D40-DBFE4EAA4940}"/>
    <dgm:cxn modelId="{E350DD5E-5F4A-49E6-A53E-1F25D6BBFD41}" type="presOf" srcId="{3AD4B84F-2017-D64B-A8E6-F7034074E144}" destId="{BB01580B-5A30-3642-A350-B070EA4ECB73}" srcOrd="0" destOrd="0" presId="urn:microsoft.com/office/officeart/2005/8/layout/process4"/>
    <dgm:cxn modelId="{B991086B-9C49-0641-ABF1-82E1D85C6AC0}" srcId="{E7A9BD74-7A37-A445-9B07-D6A4B386F538}" destId="{1C445415-2E0C-8246-AD87-9FA72A6F7114}" srcOrd="0" destOrd="0" parTransId="{EAEB5822-6939-0E48-8D9B-437AD5A43984}" sibTransId="{65BAE1FB-27AF-6F4D-8475-8884BBF5A057}"/>
    <dgm:cxn modelId="{41AAAE9A-5323-4727-A3F4-BDB525E477B3}" type="presOf" srcId="{3D54F5A8-EEBE-224C-9BF2-3E42C1D56000}" destId="{701D9A22-1B3E-5740-9767-147F2E43F32B}" srcOrd="0" destOrd="0" presId="urn:microsoft.com/office/officeart/2005/8/layout/process4"/>
    <dgm:cxn modelId="{FAF3EB03-C246-47F5-A20D-D7898A4A3833}" type="presOf" srcId="{E24498EA-8FBC-B145-BD5F-E2E4CFA96C95}" destId="{835D7359-7F50-264B-AD17-513A95808F9E}" srcOrd="0" destOrd="0" presId="urn:microsoft.com/office/officeart/2005/8/layout/process4"/>
    <dgm:cxn modelId="{F3D2A26B-3D5B-C448-8DBD-96746B3A5D6D}" srcId="{CE2B951D-D8D1-A649-99F1-C00BB47F59A8}" destId="{E7A9BD74-7A37-A445-9B07-D6A4B386F538}" srcOrd="1" destOrd="0" parTransId="{5EC34D4A-EBD5-BC4D-B1BD-BCCE82ECD312}" sibTransId="{1AAB4151-BBFC-524B-AB61-937E72D6E8B9}"/>
    <dgm:cxn modelId="{0667A00D-A876-D84A-A471-DD6DB8255AFA}" srcId="{3D54F5A8-EEBE-224C-9BF2-3E42C1D56000}" destId="{88E47C4E-08E0-1640-B597-9604A42C2FD1}" srcOrd="0" destOrd="0" parTransId="{64A0C61D-E4D4-8A4E-8F09-0F28705B37B9}" sibTransId="{DA7CEBC0-A579-FE45-A41B-61E2F87B5293}"/>
    <dgm:cxn modelId="{B8DC3E81-9AA1-4033-9F3F-F75275D755C1}" type="presOf" srcId="{3D54F5A8-EEBE-224C-9BF2-3E42C1D56000}" destId="{9C6A5AB4-62A4-1A48-B734-93481B6A9F7C}" srcOrd="1" destOrd="0" presId="urn:microsoft.com/office/officeart/2005/8/layout/process4"/>
    <dgm:cxn modelId="{D416A4EB-7AC9-4B0E-84BE-CC7D8CC064F4}" type="presOf" srcId="{88E47C4E-08E0-1640-B597-9604A42C2FD1}" destId="{9E476B92-4585-3B43-B7DC-DC64FE45D2D3}" srcOrd="0" destOrd="0" presId="urn:microsoft.com/office/officeart/2005/8/layout/process4"/>
    <dgm:cxn modelId="{6174A492-BB9E-0741-9AC9-2E97780C5BB6}" srcId="{1C5223D9-8CFC-824E-9F4F-1C4FF3E92865}" destId="{3AD4B84F-2017-D64B-A8E6-F7034074E144}" srcOrd="0" destOrd="0" parTransId="{210A5227-7C71-7E4A-8FC1-48FF9B40FBBB}" sibTransId="{0E3F128A-BC3F-494C-8B06-F61E8DD88C5C}"/>
    <dgm:cxn modelId="{F2826965-105D-5640-B06E-F8F4DE475D7E}" srcId="{CE2B951D-D8D1-A649-99F1-C00BB47F59A8}" destId="{3D54F5A8-EEBE-224C-9BF2-3E42C1D56000}" srcOrd="3" destOrd="0" parTransId="{7900442D-3AB4-2A41-8B3C-9E1104F16922}" sibTransId="{73A2D33B-D2D9-524E-BD8E-29C0556E60B7}"/>
    <dgm:cxn modelId="{96887084-8C35-440B-9B71-9E65007641CE}" type="presOf" srcId="{1C445415-2E0C-8246-AD87-9FA72A6F7114}" destId="{A17BA0D5-F1B4-7D44-9F78-60ABDEC3032F}" srcOrd="0" destOrd="0" presId="urn:microsoft.com/office/officeart/2005/8/layout/process4"/>
    <dgm:cxn modelId="{8A303BF4-7EAD-43B2-90AF-F8E16702DF6F}" type="presOf" srcId="{E7A9BD74-7A37-A445-9B07-D6A4B386F538}" destId="{6307DC31-CDB0-044F-97A8-F2C50BB0FF61}" srcOrd="0" destOrd="0" presId="urn:microsoft.com/office/officeart/2005/8/layout/process4"/>
    <dgm:cxn modelId="{976DB9E4-86C5-A84B-B215-2950794BD86D}" srcId="{CE2B951D-D8D1-A649-99F1-C00BB47F59A8}" destId="{1C5223D9-8CFC-824E-9F4F-1C4FF3E92865}" srcOrd="2" destOrd="0" parTransId="{8D9CB63E-AD82-574A-AA38-C6E220929673}" sibTransId="{4EE9EE71-AFE4-FF41-907C-32494BDEA522}"/>
    <dgm:cxn modelId="{47DBC853-E43A-4EC0-8369-E4F2A24288F2}" type="presOf" srcId="{CE2B951D-D8D1-A649-99F1-C00BB47F59A8}" destId="{E41FED57-25F0-2647-8FC2-84B8B184AF98}" srcOrd="0" destOrd="0" presId="urn:microsoft.com/office/officeart/2005/8/layout/process4"/>
    <dgm:cxn modelId="{353733AA-635B-C144-9E02-5664BB1870DE}" srcId="{CE2B951D-D8D1-A649-99F1-C00BB47F59A8}" destId="{E24498EA-8FBC-B145-BD5F-E2E4CFA96C95}" srcOrd="0" destOrd="0" parTransId="{AC6D9CD4-EE30-7347-85C5-CC78A848EE58}" sibTransId="{CDD59F05-3201-344F-86CA-DC638FFB9D6B}"/>
    <dgm:cxn modelId="{D8CFF68A-79C5-4148-80DE-B1B305CA8EAF}" type="presOf" srcId="{E24498EA-8FBC-B145-BD5F-E2E4CFA96C95}" destId="{2BC7C68E-A244-3E4E-8A56-8AB9D577664D}" srcOrd="1" destOrd="0" presId="urn:microsoft.com/office/officeart/2005/8/layout/process4"/>
    <dgm:cxn modelId="{B47DE3E5-4C9B-4A99-9364-8BC78424316D}" type="presOf" srcId="{BC1ECBC1-86B7-E548-A7C2-FC19D2FBC15B}" destId="{3D7583F7-F4FA-B748-B3E0-73A91090D348}" srcOrd="0" destOrd="0" presId="urn:microsoft.com/office/officeart/2005/8/layout/process4"/>
    <dgm:cxn modelId="{9AEFA98B-F679-41D8-9A7A-F0448A83034A}" type="presOf" srcId="{E7A9BD74-7A37-A445-9B07-D6A4B386F538}" destId="{50E2CC1D-AFF5-224E-A8B6-5773838D6872}" srcOrd="1" destOrd="0" presId="urn:microsoft.com/office/officeart/2005/8/layout/process4"/>
    <dgm:cxn modelId="{C0724232-6CFC-4150-8C7D-AAAFA35D00A4}" type="presOf" srcId="{1C5223D9-8CFC-824E-9F4F-1C4FF3E92865}" destId="{E5A16EE5-82BD-6645-A22C-F97CECF8BD68}" srcOrd="0" destOrd="0" presId="urn:microsoft.com/office/officeart/2005/8/layout/process4"/>
    <dgm:cxn modelId="{C6C2404B-B737-47F4-B984-05C5A5CAC1BE}" type="presOf" srcId="{1C5223D9-8CFC-824E-9F4F-1C4FF3E92865}" destId="{6BE85DEB-8C57-304B-92AC-DCCD509C3973}" srcOrd="1" destOrd="0" presId="urn:microsoft.com/office/officeart/2005/8/layout/process4"/>
    <dgm:cxn modelId="{0F4255D8-1F41-4087-83A1-D3BC46C0F392}" type="presParOf" srcId="{E41FED57-25F0-2647-8FC2-84B8B184AF98}" destId="{E649000A-609F-3943-8110-13413C5E419B}" srcOrd="0" destOrd="0" presId="urn:microsoft.com/office/officeart/2005/8/layout/process4"/>
    <dgm:cxn modelId="{576EF8C2-4C01-4103-B54E-D4DA034F9E47}" type="presParOf" srcId="{E649000A-609F-3943-8110-13413C5E419B}" destId="{701D9A22-1B3E-5740-9767-147F2E43F32B}" srcOrd="0" destOrd="0" presId="urn:microsoft.com/office/officeart/2005/8/layout/process4"/>
    <dgm:cxn modelId="{21AE83F3-30F6-402C-ADC6-ED12AA957F36}" type="presParOf" srcId="{E649000A-609F-3943-8110-13413C5E419B}" destId="{9C6A5AB4-62A4-1A48-B734-93481B6A9F7C}" srcOrd="1" destOrd="0" presId="urn:microsoft.com/office/officeart/2005/8/layout/process4"/>
    <dgm:cxn modelId="{6F662BA5-A71C-471F-87E6-1832A86E72BF}" type="presParOf" srcId="{E649000A-609F-3943-8110-13413C5E419B}" destId="{FCF6E268-4222-1146-A7B6-93B2E8E3F331}" srcOrd="2" destOrd="0" presId="urn:microsoft.com/office/officeart/2005/8/layout/process4"/>
    <dgm:cxn modelId="{71B6BAC2-4954-4C45-B6D9-43A9F26F2F1D}" type="presParOf" srcId="{FCF6E268-4222-1146-A7B6-93B2E8E3F331}" destId="{9E476B92-4585-3B43-B7DC-DC64FE45D2D3}" srcOrd="0" destOrd="0" presId="urn:microsoft.com/office/officeart/2005/8/layout/process4"/>
    <dgm:cxn modelId="{4623B160-B268-4D52-8F41-E9E7308F43FD}" type="presParOf" srcId="{E41FED57-25F0-2647-8FC2-84B8B184AF98}" destId="{A9A017C0-5866-4943-8D25-64462627C072}" srcOrd="1" destOrd="0" presId="urn:microsoft.com/office/officeart/2005/8/layout/process4"/>
    <dgm:cxn modelId="{6B848440-3A43-4CC2-8979-BB46B1F5E601}" type="presParOf" srcId="{E41FED57-25F0-2647-8FC2-84B8B184AF98}" destId="{77ADC105-B7DC-D14A-B00F-1256D18FD280}" srcOrd="2" destOrd="0" presId="urn:microsoft.com/office/officeart/2005/8/layout/process4"/>
    <dgm:cxn modelId="{F160143C-181A-4938-9F91-117770718012}" type="presParOf" srcId="{77ADC105-B7DC-D14A-B00F-1256D18FD280}" destId="{E5A16EE5-82BD-6645-A22C-F97CECF8BD68}" srcOrd="0" destOrd="0" presId="urn:microsoft.com/office/officeart/2005/8/layout/process4"/>
    <dgm:cxn modelId="{D175B1C9-7612-41CC-8491-558D36EFDC20}" type="presParOf" srcId="{77ADC105-B7DC-D14A-B00F-1256D18FD280}" destId="{6BE85DEB-8C57-304B-92AC-DCCD509C3973}" srcOrd="1" destOrd="0" presId="urn:microsoft.com/office/officeart/2005/8/layout/process4"/>
    <dgm:cxn modelId="{6B28E27B-6AD9-4E8F-8AB3-46153545D1D3}" type="presParOf" srcId="{77ADC105-B7DC-D14A-B00F-1256D18FD280}" destId="{BBA9C8A9-0F66-1042-A658-4CF77AD3B5DB}" srcOrd="2" destOrd="0" presId="urn:microsoft.com/office/officeart/2005/8/layout/process4"/>
    <dgm:cxn modelId="{6B932544-AC45-48B5-980B-622AA1BA1AEA}" type="presParOf" srcId="{BBA9C8A9-0F66-1042-A658-4CF77AD3B5DB}" destId="{BB01580B-5A30-3642-A350-B070EA4ECB73}" srcOrd="0" destOrd="0" presId="urn:microsoft.com/office/officeart/2005/8/layout/process4"/>
    <dgm:cxn modelId="{3E7E45C7-3C70-4E11-8EC3-8A6B9F405A83}" type="presParOf" srcId="{E41FED57-25F0-2647-8FC2-84B8B184AF98}" destId="{A4F849F3-6D4C-9746-8F78-38A2480B38AE}" srcOrd="3" destOrd="0" presId="urn:microsoft.com/office/officeart/2005/8/layout/process4"/>
    <dgm:cxn modelId="{F33533F8-FAF6-495F-B40C-698651878D23}" type="presParOf" srcId="{E41FED57-25F0-2647-8FC2-84B8B184AF98}" destId="{0F85482F-6A26-0D4C-8277-ABA06331ADBE}" srcOrd="4" destOrd="0" presId="urn:microsoft.com/office/officeart/2005/8/layout/process4"/>
    <dgm:cxn modelId="{AF6D2D92-F7BA-49CB-AD47-945A8B427F51}" type="presParOf" srcId="{0F85482F-6A26-0D4C-8277-ABA06331ADBE}" destId="{6307DC31-CDB0-044F-97A8-F2C50BB0FF61}" srcOrd="0" destOrd="0" presId="urn:microsoft.com/office/officeart/2005/8/layout/process4"/>
    <dgm:cxn modelId="{1D99B4EF-2B53-4509-A9DB-B4455FAAE56C}" type="presParOf" srcId="{0F85482F-6A26-0D4C-8277-ABA06331ADBE}" destId="{50E2CC1D-AFF5-224E-A8B6-5773838D6872}" srcOrd="1" destOrd="0" presId="urn:microsoft.com/office/officeart/2005/8/layout/process4"/>
    <dgm:cxn modelId="{978557BD-C603-4C53-86D4-2406605AA44E}" type="presParOf" srcId="{0F85482F-6A26-0D4C-8277-ABA06331ADBE}" destId="{89314A99-92B3-B045-88FE-C5193C655BC2}" srcOrd="2" destOrd="0" presId="urn:microsoft.com/office/officeart/2005/8/layout/process4"/>
    <dgm:cxn modelId="{0D49DEDC-CD3C-49C5-AB9A-E55226D53562}" type="presParOf" srcId="{89314A99-92B3-B045-88FE-C5193C655BC2}" destId="{A17BA0D5-F1B4-7D44-9F78-60ABDEC3032F}" srcOrd="0" destOrd="0" presId="urn:microsoft.com/office/officeart/2005/8/layout/process4"/>
    <dgm:cxn modelId="{62A2F1BC-766A-445F-88AB-4018399764BA}" type="presParOf" srcId="{E41FED57-25F0-2647-8FC2-84B8B184AF98}" destId="{E865CAE1-1451-3D4D-A204-8DF2719FFEC1}" srcOrd="5" destOrd="0" presId="urn:microsoft.com/office/officeart/2005/8/layout/process4"/>
    <dgm:cxn modelId="{4F10BFC1-239D-4932-AB0D-5804FF757DBE}" type="presParOf" srcId="{E41FED57-25F0-2647-8FC2-84B8B184AF98}" destId="{B05DE2AC-5AA3-7440-BDA6-F37AF7B95B5B}" srcOrd="6" destOrd="0" presId="urn:microsoft.com/office/officeart/2005/8/layout/process4"/>
    <dgm:cxn modelId="{C50D6C56-DC5D-4634-BEE6-9B767F926011}" type="presParOf" srcId="{B05DE2AC-5AA3-7440-BDA6-F37AF7B95B5B}" destId="{835D7359-7F50-264B-AD17-513A95808F9E}" srcOrd="0" destOrd="0" presId="urn:microsoft.com/office/officeart/2005/8/layout/process4"/>
    <dgm:cxn modelId="{EE0C1FEC-E6BA-4E17-9CBE-2614FB9B5093}" type="presParOf" srcId="{B05DE2AC-5AA3-7440-BDA6-F37AF7B95B5B}" destId="{2BC7C68E-A244-3E4E-8A56-8AB9D577664D}" srcOrd="1" destOrd="0" presId="urn:microsoft.com/office/officeart/2005/8/layout/process4"/>
    <dgm:cxn modelId="{24508A81-B4BE-4484-B0B4-AE6AD0B1049F}" type="presParOf" srcId="{B05DE2AC-5AA3-7440-BDA6-F37AF7B95B5B}" destId="{D7797418-FF93-614D-93B0-02A251C17552}" srcOrd="2" destOrd="0" presId="urn:microsoft.com/office/officeart/2005/8/layout/process4"/>
    <dgm:cxn modelId="{085B3312-C622-4680-A235-4BA59C2228B1}" type="presParOf" srcId="{D7797418-FF93-614D-93B0-02A251C17552}" destId="{3D7583F7-F4FA-B748-B3E0-73A91090D34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A5AB4-62A4-1A48-B734-93481B6A9F7C}">
      <dsp:nvSpPr>
        <dsp:cNvPr id="0" name=""/>
        <dsp:cNvSpPr/>
      </dsp:nvSpPr>
      <dsp:spPr>
        <a:xfrm>
          <a:off x="0" y="3039519"/>
          <a:ext cx="8120868" cy="664697"/>
        </a:xfrm>
        <a:prstGeom prst="rect">
          <a:avLst/>
        </a:prstGeom>
        <a:solidFill>
          <a:srgbClr val="9CBC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Action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3039519"/>
        <a:ext cx="8120868" cy="358936"/>
      </dsp:txXfrm>
    </dsp:sp>
    <dsp:sp modelId="{9E476B92-4585-3B43-B7DC-DC64FE45D2D3}">
      <dsp:nvSpPr>
        <dsp:cNvPr id="0" name=""/>
        <dsp:cNvSpPr/>
      </dsp:nvSpPr>
      <dsp:spPr>
        <a:xfrm>
          <a:off x="0" y="3383903"/>
          <a:ext cx="8120868" cy="30576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Take the next step and make use of the emerged interest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0" y="3383903"/>
        <a:ext cx="8120868" cy="305760"/>
      </dsp:txXfrm>
    </dsp:sp>
    <dsp:sp modelId="{6BE85DEB-8C57-304B-92AC-DCCD509C3973}">
      <dsp:nvSpPr>
        <dsp:cNvPr id="0" name=""/>
        <dsp:cNvSpPr/>
      </dsp:nvSpPr>
      <dsp:spPr>
        <a:xfrm rot="10800000">
          <a:off x="0" y="2025926"/>
          <a:ext cx="8120868" cy="1022304"/>
        </a:xfrm>
        <a:prstGeom prst="upArrowCallout">
          <a:avLst/>
        </a:prstGeom>
        <a:solidFill>
          <a:srgbClr val="9CBC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Desire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2025926"/>
        <a:ext cx="8120868" cy="358828"/>
      </dsp:txXfrm>
    </dsp:sp>
    <dsp:sp modelId="{BB01580B-5A30-3642-A350-B070EA4ECB73}">
      <dsp:nvSpPr>
        <dsp:cNvPr id="0" name=""/>
        <dsp:cNvSpPr/>
      </dsp:nvSpPr>
      <dsp:spPr>
        <a:xfrm>
          <a:off x="0" y="2384755"/>
          <a:ext cx="8120868" cy="30566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latin typeface="Arial" pitchFamily="34" charset="0"/>
              <a:cs typeface="Arial" pitchFamily="34" charset="0"/>
            </a:rPr>
            <a:t>Strengthen your counterpart’s willingness to invest by showing the idea’s potential</a:t>
          </a:r>
          <a:endParaRPr lang="en-GB" sz="1400" kern="1200" noProof="0" dirty="0">
            <a:latin typeface="Arial" pitchFamily="34" charset="0"/>
            <a:cs typeface="Arial" pitchFamily="34" charset="0"/>
          </a:endParaRPr>
        </a:p>
      </dsp:txBody>
      <dsp:txXfrm>
        <a:off x="0" y="2384755"/>
        <a:ext cx="8120868" cy="305668"/>
      </dsp:txXfrm>
    </dsp:sp>
    <dsp:sp modelId="{50E2CC1D-AFF5-224E-A8B6-5773838D6872}">
      <dsp:nvSpPr>
        <dsp:cNvPr id="0" name=""/>
        <dsp:cNvSpPr/>
      </dsp:nvSpPr>
      <dsp:spPr>
        <a:xfrm rot="10800000">
          <a:off x="0" y="1013593"/>
          <a:ext cx="8120868" cy="1022304"/>
        </a:xfrm>
        <a:prstGeom prst="upArrowCallout">
          <a:avLst/>
        </a:prstGeom>
        <a:solidFill>
          <a:srgbClr val="9CBC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Interest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1013593"/>
        <a:ext cx="8120868" cy="358828"/>
      </dsp:txXfrm>
    </dsp:sp>
    <dsp:sp modelId="{A17BA0D5-F1B4-7D44-9F78-60ABDEC3032F}">
      <dsp:nvSpPr>
        <dsp:cNvPr id="0" name=""/>
        <dsp:cNvSpPr/>
      </dsp:nvSpPr>
      <dsp:spPr>
        <a:xfrm>
          <a:off x="0" y="1372421"/>
          <a:ext cx="8120868" cy="30566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Raise interest by emphasising advantages and benefits of your idea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0" y="1372421"/>
        <a:ext cx="8120868" cy="305668"/>
      </dsp:txXfrm>
    </dsp:sp>
    <dsp:sp modelId="{2BC7C68E-A244-3E4E-8A56-8AB9D577664D}">
      <dsp:nvSpPr>
        <dsp:cNvPr id="0" name=""/>
        <dsp:cNvSpPr/>
      </dsp:nvSpPr>
      <dsp:spPr>
        <a:xfrm rot="10800000">
          <a:off x="0" y="8272"/>
          <a:ext cx="8120868" cy="1022304"/>
        </a:xfrm>
        <a:prstGeom prst="upArrowCallout">
          <a:avLst/>
        </a:prstGeom>
        <a:solidFill>
          <a:srgbClr val="9CBC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Attention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8272"/>
        <a:ext cx="8120868" cy="358828"/>
      </dsp:txXfrm>
    </dsp:sp>
    <dsp:sp modelId="{3D7583F7-F4FA-B748-B3E0-73A91090D348}">
      <dsp:nvSpPr>
        <dsp:cNvPr id="0" name=""/>
        <dsp:cNvSpPr/>
      </dsp:nvSpPr>
      <dsp:spPr>
        <a:xfrm>
          <a:off x="0" y="395435"/>
          <a:ext cx="8120868" cy="30566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Catch the attention of your dialogue partner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0" y="395435"/>
        <a:ext cx="8120868" cy="305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‹Nr.›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 smtClean="0"/>
              <a:t>Click here to add subtitle</a:t>
            </a:r>
            <a:endParaRPr lang="de-DE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to add title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0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ToC - Module 4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Click here to add content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0"/>
            <a:ext cx="2358000" cy="3816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047626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noProof="0"/>
          </a:p>
        </p:txBody>
      </p:sp>
      <p:pic>
        <p:nvPicPr>
          <p:cNvPr id="5" name="Bild 8" descr="logo_klein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262" y="6071056"/>
            <a:ext cx="461532" cy="50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45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  <p:pic>
        <p:nvPicPr>
          <p:cNvPr id="20" name="Grafik 8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latinLnBrk="0">
              <a:lnSpc>
                <a:spcPct val="100000"/>
              </a:lnSpc>
              <a:buSzTx/>
              <a:buFontTx/>
              <a:buNone/>
            </a:pPr>
            <a:r>
              <a:rPr lang="de-DE" noProof="0" dirty="0" smtClean="0"/>
              <a:t>First layer</a:t>
            </a:r>
          </a:p>
          <a:p>
            <a:pPr marL="360000" lvl="1">
              <a:buClr>
                <a:srgbClr val="C80F0F"/>
              </a:buClr>
            </a:pPr>
            <a:r>
              <a:rPr lang="de-DE" noProof="0" dirty="0" smtClean="0"/>
              <a:t>Second layer</a:t>
            </a:r>
          </a:p>
          <a:p>
            <a:pPr marL="720000" lvl="2"/>
            <a:r>
              <a:rPr lang="de-DE" noProof="0" dirty="0" smtClean="0"/>
              <a:t>Third layer</a:t>
            </a:r>
          </a:p>
          <a:p>
            <a:pPr marL="1080000" lvl="3"/>
            <a:r>
              <a:rPr lang="de-DE" noProof="0" dirty="0" smtClean="0"/>
              <a:t>Fourth layer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532900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ES_tradnl" sz="1000" b="0" noProof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de-DE" sz="1000" b="0" noProof="0" smtClean="0">
                <a:solidFill>
                  <a:schemeClr val="tx2"/>
                </a:solidFill>
                <a:latin typeface="Arial Narrow" pitchFamily="34" charset="0"/>
              </a:rPr>
              <a:pPr algn="r"/>
              <a:t>‹Nr.›</a:t>
            </a:fld>
            <a:endParaRPr lang="de-DE" sz="1000" b="0" noProof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6"/>
          <a:stretch/>
        </p:blipFill>
        <p:spPr bwMode="auto">
          <a:xfrm>
            <a:off x="2572284" y="0"/>
            <a:ext cx="6409349" cy="114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16"/>
          <a:stretch/>
        </p:blipFill>
        <p:spPr bwMode="auto">
          <a:xfrm>
            <a:off x="0" y="0"/>
            <a:ext cx="2233246" cy="108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100" b="0"/>
            </a:lvl1pPr>
          </a:lstStyle>
          <a:p>
            <a:r>
              <a:rPr lang="en-US" smtClean="0"/>
              <a:t>ToC - Module 4</a:t>
            </a:r>
            <a:endParaRPr lang="de-DE" dirty="0"/>
          </a:p>
        </p:txBody>
      </p:sp>
      <p:pic>
        <p:nvPicPr>
          <p:cNvPr id="13" name="Picture 2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57" y="6353695"/>
            <a:ext cx="1146175" cy="4191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10" r:id="rId3"/>
    <p:sldLayoutId id="2147483714" r:id="rId4"/>
    <p:sldLayoutId id="2147483715" r:id="rId5"/>
    <p:sldLayoutId id="2147483716" r:id="rId6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chemeClr val="accent1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noProof="0" smtClean="0">
          <a:solidFill>
            <a:schemeClr val="tx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chemeClr val="tx2"/>
        </a:buClr>
        <a:buFont typeface="Arial" pitchFamily="34" charset="0"/>
        <a:buChar char="•"/>
        <a:tabLst>
          <a:tab pos="2190750" algn="l"/>
        </a:tabLst>
        <a:defRPr lang="de-DE" sz="1800" baseline="0" noProof="0" smtClean="0">
          <a:solidFill>
            <a:schemeClr val="tx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aaron_davis/165089146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Untertitel 10"/>
          <p:cNvSpPr>
            <a:spLocks noGrp="1"/>
          </p:cNvSpPr>
          <p:nvPr>
            <p:ph type="subTitle" sz="quarter" idx="1"/>
          </p:nvPr>
        </p:nvSpPr>
        <p:spPr>
          <a:xfrm>
            <a:off x="1040400" y="3548115"/>
            <a:ext cx="7034400" cy="2517834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b="1" noProof="0" dirty="0" smtClean="0"/>
              <a:t/>
            </a:r>
            <a:br>
              <a:rPr lang="en-GB" b="1" noProof="0" dirty="0" smtClean="0"/>
            </a:b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>
                <a:solidFill>
                  <a:srgbClr val="007CA8"/>
                </a:solidFill>
              </a:rPr>
              <a:t>Country, Date, Presenter</a:t>
            </a:r>
          </a:p>
        </p:txBody>
      </p:sp>
      <p:sp>
        <p:nvSpPr>
          <p:cNvPr id="10" name="Titel 9"/>
          <p:cNvSpPr>
            <a:spLocks noGrp="1"/>
          </p:cNvSpPr>
          <p:nvPr>
            <p:ph type="ctrTitle" sz="quarter"/>
          </p:nvPr>
        </p:nvSpPr>
        <p:spPr>
          <a:xfrm>
            <a:off x="159898" y="1166648"/>
            <a:ext cx="8511624" cy="3137338"/>
          </a:xfrm>
        </p:spPr>
        <p:txBody>
          <a:bodyPr/>
          <a:lstStyle/>
          <a:p>
            <a:r>
              <a:rPr lang="en-GB" sz="4400" b="1" noProof="0" dirty="0" smtClean="0"/>
              <a:t>Module 4</a:t>
            </a:r>
            <a:br>
              <a:rPr lang="en-GB" sz="4400" b="1" noProof="0" dirty="0" smtClean="0"/>
            </a:br>
            <a:r>
              <a:rPr lang="en-GB" sz="3200" b="1" noProof="0" dirty="0" smtClean="0"/>
              <a:t/>
            </a:r>
            <a:br>
              <a:rPr lang="en-GB" sz="3200" b="1" noProof="0" dirty="0" smtClean="0"/>
            </a:br>
            <a:r>
              <a:rPr lang="en-US" sz="3200" b="1" dirty="0" smtClean="0"/>
              <a:t>Developing an Adaptation </a:t>
            </a:r>
            <a:r>
              <a:rPr lang="en-US" sz="3200" b="1" dirty="0"/>
              <a:t>S</a:t>
            </a:r>
            <a:r>
              <a:rPr lang="en-US" sz="3200" b="1" dirty="0" smtClean="0"/>
              <a:t>trategy </a:t>
            </a:r>
            <a:br>
              <a:rPr lang="en-US" sz="3200" b="1" dirty="0" smtClean="0"/>
            </a:br>
            <a:r>
              <a:rPr lang="en-US" sz="3200" b="1" dirty="0" smtClean="0"/>
              <a:t>for the Company</a:t>
            </a:r>
            <a:endParaRPr lang="en-GB" sz="3200" noProof="0" dirty="0"/>
          </a:p>
        </p:txBody>
      </p:sp>
    </p:spTree>
    <p:extLst>
      <p:ext uri="{BB962C8B-B14F-4D97-AF65-F5344CB8AC3E}">
        <p14:creationId xmlns:p14="http://schemas.microsoft.com/office/powerpoint/2010/main" val="161151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I. </a:t>
            </a:r>
            <a:r>
              <a:rPr lang="en-GB" dirty="0"/>
              <a:t>Management &amp; Strategies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Controlling and developing indicators</a:t>
            </a:r>
            <a:endParaRPr lang="en-GB" sz="1800" noProof="0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647700" y="2351592"/>
            <a:ext cx="8028756" cy="3883372"/>
          </a:xfrm>
        </p:spPr>
        <p:txBody>
          <a:bodyPr/>
          <a:lstStyle/>
          <a:p>
            <a:r>
              <a:rPr lang="de-DE" dirty="0" smtClean="0"/>
              <a:t>Goal </a:t>
            </a:r>
            <a:r>
              <a:rPr lang="de-DE" dirty="0" err="1" smtClean="0"/>
              <a:t>setting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strategic</a:t>
            </a:r>
            <a:r>
              <a:rPr lang="de-DE" dirty="0" smtClean="0"/>
              <a:t> </a:t>
            </a:r>
            <a:r>
              <a:rPr lang="de-DE" dirty="0" err="1" smtClean="0"/>
              <a:t>controlling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Developing</a:t>
            </a:r>
            <a:r>
              <a:rPr lang="de-DE" dirty="0" smtClean="0"/>
              <a:t> </a:t>
            </a:r>
            <a:r>
              <a:rPr lang="de-DE" dirty="0" err="1" smtClean="0"/>
              <a:t>indicators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operational </a:t>
            </a:r>
            <a:r>
              <a:rPr lang="de-DE" dirty="0" err="1" smtClean="0"/>
              <a:t>controlling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971600" y="2824216"/>
            <a:ext cx="6408712" cy="720080"/>
          </a:xfrm>
          <a:prstGeom prst="round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0" dirty="0" err="1" smtClean="0"/>
              <a:t>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is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about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doing</a:t>
            </a:r>
            <a:r>
              <a:rPr lang="de-DE" sz="2000" b="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right</a:t>
            </a:r>
            <a:r>
              <a:rPr lang="de-DE" sz="2000" dirty="0" smtClean="0"/>
              <a:t> </a:t>
            </a:r>
            <a:r>
              <a:rPr lang="de-DE" sz="2000" dirty="0" err="1" smtClean="0"/>
              <a:t>things</a:t>
            </a:r>
            <a:endParaRPr lang="de-DE" sz="2000" dirty="0"/>
          </a:p>
        </p:txBody>
      </p:sp>
      <p:sp>
        <p:nvSpPr>
          <p:cNvPr id="17" name="Abgerundetes Rechteck 16"/>
          <p:cNvSpPr/>
          <p:nvPr/>
        </p:nvSpPr>
        <p:spPr>
          <a:xfrm>
            <a:off x="971600" y="4139200"/>
            <a:ext cx="6408712" cy="720080"/>
          </a:xfrm>
          <a:prstGeom prst="round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0" dirty="0" err="1" smtClean="0"/>
              <a:t>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is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about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doing</a:t>
            </a:r>
            <a:r>
              <a:rPr lang="de-DE" sz="2000" b="0" dirty="0" smtClean="0"/>
              <a:t> </a:t>
            </a:r>
            <a:r>
              <a:rPr lang="de-DE" sz="2000" dirty="0" err="1" smtClean="0"/>
              <a:t>things</a:t>
            </a:r>
            <a:r>
              <a:rPr lang="de-DE" sz="2000" dirty="0" smtClean="0"/>
              <a:t> </a:t>
            </a:r>
            <a:r>
              <a:rPr lang="de-DE" sz="2000" dirty="0" err="1" smtClean="0"/>
              <a:t>right</a:t>
            </a:r>
            <a:endParaRPr lang="de-DE" sz="2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1980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I. </a:t>
            </a:r>
            <a:r>
              <a:rPr lang="en-GB" dirty="0"/>
              <a:t>Management &amp; Strategies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Developing indicators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de-DE" dirty="0" err="1"/>
              <a:t>Indicators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endParaRPr lang="de-DE" dirty="0"/>
          </a:p>
          <a:p>
            <a:pPr marL="342900" indent="-342900">
              <a:spcBef>
                <a:spcPct val="45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Compare the actual to the planned situation</a:t>
            </a:r>
          </a:p>
          <a:p>
            <a:pPr marL="342900" indent="-342900">
              <a:spcBef>
                <a:spcPct val="45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Compare different companies, plants, production lines, processes, etc. with each other</a:t>
            </a:r>
          </a:p>
          <a:p>
            <a:pPr marL="342900" indent="-342900">
              <a:spcBef>
                <a:spcPct val="45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Compare companies, plants, production lines, processes, etc. over time </a:t>
            </a:r>
          </a:p>
          <a:p>
            <a:pPr lvl="1" indent="0">
              <a:buNone/>
            </a:pPr>
            <a:endParaRPr lang="en-GB" sz="1400" noProof="0" dirty="0" smtClean="0"/>
          </a:p>
          <a:p>
            <a:pPr marL="645750" lvl="1" indent="-285750"/>
            <a:endParaRPr lang="en-GB" sz="1400" noProof="0" dirty="0" smtClean="0"/>
          </a:p>
          <a:p>
            <a:pPr marL="645750" lvl="1" indent="-285750"/>
            <a:endParaRPr lang="en-GB" noProof="0" dirty="0" smtClean="0"/>
          </a:p>
          <a:p>
            <a:pPr marL="645750" lvl="1" indent="-285750"/>
            <a:endParaRPr lang="en-GB" noProof="0" dirty="0" smtClean="0"/>
          </a:p>
          <a:p>
            <a:pPr marL="645750" lvl="1" indent="-285750"/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9" name="Rechteck 8"/>
          <p:cNvSpPr/>
          <p:nvPr/>
        </p:nvSpPr>
        <p:spPr>
          <a:xfrm>
            <a:off x="2051720" y="4797152"/>
            <a:ext cx="6336704" cy="1080120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Indicators support the process of implementation of adaptation measures by exactly pointing out the areas for improvement. Thereby the impacts of adaptation become observable.</a:t>
            </a:r>
            <a:endParaRPr lang="en-US" sz="1600" dirty="0"/>
          </a:p>
        </p:txBody>
      </p:sp>
      <p:sp>
        <p:nvSpPr>
          <p:cNvPr id="10" name="Pfeil nach rechts 9"/>
          <p:cNvSpPr/>
          <p:nvPr/>
        </p:nvSpPr>
        <p:spPr>
          <a:xfrm>
            <a:off x="899592" y="4977172"/>
            <a:ext cx="864096" cy="72008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6246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4024" y="2123940"/>
            <a:ext cx="8270542" cy="964800"/>
          </a:xfrm>
        </p:spPr>
        <p:txBody>
          <a:bodyPr/>
          <a:lstStyle/>
          <a:p>
            <a:pPr marL="273050" indent="-273050" algn="ctr"/>
            <a:r>
              <a:rPr lang="en-GB" sz="3200" noProof="0" dirty="0" smtClean="0">
                <a:solidFill>
                  <a:schemeClr val="accent2"/>
                </a:solidFill>
              </a:rPr>
              <a:t>II. </a:t>
            </a:r>
            <a:r>
              <a:rPr lang="fr-FR" sz="3200" dirty="0" err="1" smtClean="0"/>
              <a:t>Formulating</a:t>
            </a:r>
            <a:r>
              <a:rPr lang="fr-FR" sz="3200" dirty="0" smtClean="0"/>
              <a:t> an Adaptation </a:t>
            </a:r>
            <a:r>
              <a:rPr lang="fr-FR" sz="3200" dirty="0" err="1" smtClean="0"/>
              <a:t>Strategy</a:t>
            </a:r>
            <a:endParaRPr lang="en-GB" noProof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2951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II. </a:t>
            </a:r>
            <a:r>
              <a:rPr lang="en-GB" dirty="0" smtClean="0"/>
              <a:t>Formulating an Adaptation Strategy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Timeframe of adaptation measure implementation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r>
              <a:rPr lang="en-US" dirty="0" smtClean="0"/>
              <a:t>Structure all adaptation measures and opportunities according to the timespan in which they could be implemented</a:t>
            </a:r>
            <a:endParaRPr lang="en-GB" dirty="0">
              <a:cs typeface="Calibri"/>
            </a:endParaRPr>
          </a:p>
          <a:p>
            <a:pPr lvl="1" indent="0">
              <a:buNone/>
            </a:pPr>
            <a:endParaRPr lang="en-GB" sz="1400" noProof="0" dirty="0" smtClean="0"/>
          </a:p>
          <a:p>
            <a:pPr marL="645750" lvl="1" indent="-285750"/>
            <a:endParaRPr lang="en-GB" sz="1400" noProof="0" dirty="0" smtClean="0"/>
          </a:p>
          <a:p>
            <a:pPr marL="645750" lvl="1" indent="-285750"/>
            <a:endParaRPr lang="en-GB" noProof="0" dirty="0" smtClean="0"/>
          </a:p>
          <a:p>
            <a:pPr marL="645750" lvl="1" indent="-285750"/>
            <a:endParaRPr lang="en-GB" noProof="0" dirty="0" smtClean="0"/>
          </a:p>
          <a:p>
            <a:pPr marL="645750" lvl="1" indent="-285750"/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2" name="Rechteck 1"/>
          <p:cNvSpPr/>
          <p:nvPr/>
        </p:nvSpPr>
        <p:spPr bwMode="auto">
          <a:xfrm>
            <a:off x="684000" y="3016155"/>
            <a:ext cx="7149815" cy="8052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Short-term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adaptation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measure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-</a:t>
            </a:r>
            <a:r>
              <a:rPr lang="de-DE" sz="1800" b="0" dirty="0" smtClean="0">
                <a:solidFill>
                  <a:schemeClr val="tx2"/>
                </a:solidFill>
              </a:rPr>
              <a:t> </a:t>
            </a:r>
            <a:r>
              <a:rPr lang="de-DE" sz="1800" b="0" dirty="0" err="1" smtClean="0">
                <a:solidFill>
                  <a:schemeClr val="tx2"/>
                </a:solidFill>
              </a:rPr>
              <a:t>implemented</a:t>
            </a:r>
            <a:r>
              <a:rPr lang="de-DE" sz="1800" b="0" dirty="0" smtClean="0">
                <a:solidFill>
                  <a:schemeClr val="tx2"/>
                </a:solidFill>
              </a:rPr>
              <a:t> </a:t>
            </a:r>
            <a:r>
              <a:rPr lang="de-DE" sz="1800" b="0" dirty="0" err="1" smtClean="0">
                <a:solidFill>
                  <a:schemeClr val="tx2"/>
                </a:solidFill>
              </a:rPr>
              <a:t>immediately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684000" y="3987421"/>
            <a:ext cx="7149815" cy="805218"/>
          </a:xfrm>
          <a:prstGeom prst="rect">
            <a:avLst/>
          </a:prstGeom>
          <a:solidFill>
            <a:srgbClr val="9CBC5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Medium-term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adaptation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measure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-</a:t>
            </a:r>
            <a:r>
              <a:rPr lang="de-DE" sz="1800" b="0" dirty="0" smtClean="0">
                <a:solidFill>
                  <a:schemeClr val="tx2"/>
                </a:solidFill>
              </a:rPr>
              <a:t> </a:t>
            </a:r>
            <a:r>
              <a:rPr lang="de-DE" sz="1800" b="0" dirty="0" err="1" smtClean="0">
                <a:solidFill>
                  <a:schemeClr val="tx2"/>
                </a:solidFill>
              </a:rPr>
              <a:t>implemented</a:t>
            </a:r>
            <a:r>
              <a:rPr lang="de-DE" sz="1800" b="0" dirty="0" smtClean="0">
                <a:solidFill>
                  <a:schemeClr val="tx2"/>
                </a:solidFill>
              </a:rPr>
              <a:t> in 2-3 </a:t>
            </a:r>
            <a:r>
              <a:rPr lang="de-DE" sz="1800" b="0" dirty="0" err="1" smtClean="0">
                <a:solidFill>
                  <a:schemeClr val="tx2"/>
                </a:solidFill>
              </a:rPr>
              <a:t>years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679155" y="4945039"/>
            <a:ext cx="7149815" cy="805218"/>
          </a:xfrm>
          <a:prstGeom prst="rect">
            <a:avLst/>
          </a:prstGeom>
          <a:solidFill>
            <a:srgbClr val="007CA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Long-term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adaptation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measure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-</a:t>
            </a:r>
            <a:r>
              <a:rPr lang="de-DE" sz="1800" b="0" dirty="0" smtClean="0">
                <a:solidFill>
                  <a:schemeClr val="bg1"/>
                </a:solidFill>
              </a:rPr>
              <a:t> </a:t>
            </a:r>
            <a:r>
              <a:rPr lang="de-DE" sz="1800" b="0" dirty="0" err="1" smtClean="0">
                <a:solidFill>
                  <a:schemeClr val="bg1"/>
                </a:solidFill>
              </a:rPr>
              <a:t>implemented</a:t>
            </a:r>
            <a:r>
              <a:rPr lang="de-DE" sz="1800" b="0" dirty="0" smtClean="0">
                <a:solidFill>
                  <a:schemeClr val="bg1"/>
                </a:solidFill>
              </a:rPr>
              <a:t> in 4-8 </a:t>
            </a:r>
            <a:r>
              <a:rPr lang="de-DE" sz="1800" b="0" dirty="0" err="1" smtClean="0">
                <a:solidFill>
                  <a:schemeClr val="bg1"/>
                </a:solidFill>
              </a:rPr>
              <a:t>years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491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II. </a:t>
            </a:r>
            <a:r>
              <a:rPr lang="en-GB" dirty="0" smtClean="0"/>
              <a:t>Formulating an Adaptation Strategy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Additional criteria and information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r>
              <a:rPr lang="en-US" dirty="0" smtClean="0"/>
              <a:t>For each measure the following information should be provided: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cs typeface="Calibri"/>
              </a:rPr>
              <a:t>Co-benefits and competitive advantages / additional benefits and synergies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Technology level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cs typeface="Calibri"/>
              </a:rPr>
              <a:t>Challenges for implementation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cs typeface="Calibri"/>
              </a:rPr>
              <a:t>Potential solutions for overcoming challenges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cs typeface="Calibri"/>
              </a:rPr>
              <a:t>Potential for integration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cs typeface="Calibri"/>
              </a:rPr>
              <a:t>Success indicators and monitoring activities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cs typeface="Calibri"/>
              </a:rPr>
              <a:t>Any other relevant information</a:t>
            </a:r>
            <a:endParaRPr lang="en-GB" noProof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2221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II. </a:t>
            </a:r>
            <a:r>
              <a:rPr lang="en-GB" dirty="0" smtClean="0"/>
              <a:t>Formulating an Adaptation Strategy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The final document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 smtClean="0"/>
              <a:t>The result of any adaptation assessment should be a summary report that comprises the following elements: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noProof="0" dirty="0" smtClean="0"/>
              <a:t>An assessment of the vulnerabilities of the company to climate change based on the risk assessment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An identification of the most relevant adaptation </a:t>
            </a:r>
            <a:r>
              <a:rPr lang="en-US" dirty="0" smtClean="0"/>
              <a:t>options based on the multi-criteria analysis and the CBA</a:t>
            </a:r>
            <a:endParaRPr lang="en-GB" dirty="0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An assessment of the opportunities that arise for a company from climate change based on the opportunity assessment and the CBA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 formulation of an adaptation strategy to implement the adaptation options that includes some more details on the implementation process of the options</a:t>
            </a:r>
            <a:endParaRPr lang="en-GB" noProof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8452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4024" y="2123940"/>
            <a:ext cx="8270542" cy="964800"/>
          </a:xfrm>
        </p:spPr>
        <p:txBody>
          <a:bodyPr/>
          <a:lstStyle/>
          <a:p>
            <a:pPr marL="273050" indent="-273050" algn="ctr"/>
            <a:r>
              <a:rPr lang="en-GB" sz="3200" noProof="0" dirty="0" smtClean="0">
                <a:solidFill>
                  <a:schemeClr val="accent2"/>
                </a:solidFill>
              </a:rPr>
              <a:t>III. </a:t>
            </a:r>
            <a:r>
              <a:rPr lang="en-US" sz="3200" dirty="0" smtClean="0"/>
              <a:t>Developing a Communication Strategy</a:t>
            </a:r>
            <a:endParaRPr lang="en-GB" noProof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060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II. </a:t>
            </a:r>
            <a:r>
              <a:rPr lang="en-GB" dirty="0" smtClean="0"/>
              <a:t>Developing a Communication Strategy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Elements of a communication strategy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Define the message or issue that you want to bring across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Define who you are addressing and what your target group is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Define the aim that you want to achieve with your message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noProof="0" dirty="0" smtClean="0"/>
              <a:t>Define the means of communication, e.g. letters, posters, TV-ads, etc.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Define the time and frequency at which the message is to be sent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noProof="0" dirty="0" smtClean="0"/>
              <a:t>Define who is responsible for sending the message</a:t>
            </a:r>
          </a:p>
          <a:p>
            <a:pPr marL="645750" lvl="1" indent="-285750"/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632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II. </a:t>
            </a:r>
            <a:r>
              <a:rPr lang="en-GB" dirty="0" smtClean="0"/>
              <a:t>Developing a Communication Strategy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AIDA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442401"/>
          </a:xfrm>
        </p:spPr>
        <p:txBody>
          <a:bodyPr/>
          <a:lstStyle/>
          <a:p>
            <a:pPr marL="95250" lvl="1" indent="0">
              <a:buNone/>
            </a:pPr>
            <a:r>
              <a:rPr lang="en-GB" noProof="0" dirty="0" smtClean="0"/>
              <a:t>Use the AIDA principle to design your message:</a:t>
            </a:r>
          </a:p>
          <a:p>
            <a:pPr marL="645750" lvl="1" indent="-285750"/>
            <a:endParaRPr lang="en-GB" noProof="0" dirty="0" smtClean="0"/>
          </a:p>
          <a:p>
            <a:endParaRPr lang="en-GB" noProof="0" dirty="0"/>
          </a:p>
        </p:txBody>
      </p:sp>
      <p:graphicFrame>
        <p:nvGraphicFramePr>
          <p:cNvPr id="6" name="Diagram 13"/>
          <p:cNvGraphicFramePr/>
          <p:nvPr>
            <p:extLst>
              <p:ext uri="{D42A27DB-BD31-4B8C-83A1-F6EECF244321}">
                <p14:modId xmlns:p14="http://schemas.microsoft.com/office/powerpoint/2010/main" val="714117707"/>
              </p:ext>
            </p:extLst>
          </p:nvPr>
        </p:nvGraphicFramePr>
        <p:xfrm>
          <a:off x="531813" y="2655640"/>
          <a:ext cx="8120868" cy="370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9"/>
          <p:cNvSpPr/>
          <p:nvPr/>
        </p:nvSpPr>
        <p:spPr>
          <a:xfrm>
            <a:off x="410950" y="4579962"/>
            <a:ext cx="546100" cy="5286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8" name="Oval 20"/>
          <p:cNvSpPr/>
          <p:nvPr/>
        </p:nvSpPr>
        <p:spPr>
          <a:xfrm>
            <a:off x="406105" y="5600131"/>
            <a:ext cx="546100" cy="52863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9" name="Oval 22"/>
          <p:cNvSpPr/>
          <p:nvPr/>
        </p:nvSpPr>
        <p:spPr>
          <a:xfrm>
            <a:off x="412538" y="3608032"/>
            <a:ext cx="544512" cy="5286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10" name="Oval 23"/>
          <p:cNvSpPr/>
          <p:nvPr/>
        </p:nvSpPr>
        <p:spPr>
          <a:xfrm>
            <a:off x="410950" y="2621509"/>
            <a:ext cx="544512" cy="5286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32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II. </a:t>
            </a:r>
            <a:r>
              <a:rPr lang="en-GB" dirty="0" smtClean="0"/>
              <a:t>Developing a Communication Strategy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Communication skills 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 successful internal pitch convincing your superiors is not only about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what is said, </a:t>
            </a:r>
            <a:r>
              <a:rPr lang="en-US" dirty="0">
                <a:latin typeface="Arial" pitchFamily="34" charset="0"/>
                <a:cs typeface="Arial" pitchFamily="34" charset="0"/>
              </a:rPr>
              <a:t>but also about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how it’s said.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Convince your dialogue partner by using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powerful language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comparisons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examples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913" y="4140958"/>
            <a:ext cx="2381250" cy="1219200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443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8" name="Inhaltsplatzhalter 4"/>
          <p:cNvSpPr txBox="1">
            <a:spLocks/>
          </p:cNvSpPr>
          <p:nvPr/>
        </p:nvSpPr>
        <p:spPr bwMode="auto">
          <a:xfrm>
            <a:off x="679155" y="2457930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lang="de-DE" sz="18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noProof="0">
                <a:solidFill>
                  <a:schemeClr val="tx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noProof="0">
                <a:solidFill>
                  <a:schemeClr val="tx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baseline="0" noProof="0">
                <a:solidFill>
                  <a:schemeClr val="tx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b="0" kern="0" dirty="0" smtClean="0"/>
              <a:t>The objectives of this module are to: </a:t>
            </a:r>
            <a:endParaRPr lang="en-GB" b="1" kern="0" dirty="0" smtClean="0"/>
          </a:p>
          <a:p>
            <a:pPr marL="645750" lvl="1" indent="-285750">
              <a:buClr>
                <a:schemeClr val="accent2"/>
              </a:buClr>
            </a:pPr>
            <a:r>
              <a:rPr lang="en-GB" b="0" kern="0" dirty="0" smtClean="0"/>
              <a:t>understand why strategies are important</a:t>
            </a:r>
          </a:p>
          <a:p>
            <a:pPr marL="645750" lvl="1" indent="-285750">
              <a:buClr>
                <a:schemeClr val="accent2"/>
              </a:buClr>
            </a:pPr>
            <a:r>
              <a:rPr lang="en-GB" b="0" kern="0" dirty="0"/>
              <a:t>understand the process of combining the </a:t>
            </a:r>
            <a:r>
              <a:rPr lang="en-GB" b="0" kern="0" dirty="0" smtClean="0"/>
              <a:t>elements derived in the adaptation assessment so far in a meaningful strategy</a:t>
            </a:r>
            <a:endParaRPr lang="en-GB" b="0" kern="0" dirty="0"/>
          </a:p>
          <a:p>
            <a:pPr marL="645750" lvl="1" indent="-285750">
              <a:buClr>
                <a:schemeClr val="accent2"/>
              </a:buClr>
            </a:pPr>
            <a:r>
              <a:rPr lang="en-GB" b="0" kern="0" dirty="0" smtClean="0"/>
              <a:t>learn how formulating an adaptation strategy can make adaptation efforts more effective</a:t>
            </a:r>
          </a:p>
          <a:p>
            <a:pPr marL="645750" lvl="1" indent="-285750">
              <a:buClr>
                <a:schemeClr val="accent2"/>
              </a:buClr>
            </a:pPr>
            <a:r>
              <a:rPr lang="en-GB" b="0" kern="0" dirty="0" smtClean="0"/>
              <a:t>Understand how communication about goals and activities can support the achievement and implementation of these elements</a:t>
            </a:r>
            <a:endParaRPr lang="en-GB" b="0" kern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7780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Are there </a:t>
            </a:r>
            <a:r>
              <a:rPr lang="en-US" dirty="0" err="1" smtClean="0"/>
              <a:t>formalised</a:t>
            </a:r>
            <a:r>
              <a:rPr lang="en-US" dirty="0" smtClean="0"/>
              <a:t> strategies in your </a:t>
            </a:r>
            <a:r>
              <a:rPr lang="en-US" dirty="0" err="1" smtClean="0"/>
              <a:t>organisations</a:t>
            </a:r>
            <a:r>
              <a:rPr lang="en-US" dirty="0" smtClean="0"/>
              <a:t>? If yes, which ones?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How can climate change adaptation be integrated in existing corporate strategies?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What role should the management play regarding climate change adaptation of companies?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Which target groups are most relevant for communicating about climate change adaptation efforts?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5" name="Titel 1"/>
          <p:cNvSpPr txBox="1">
            <a:spLocks/>
          </p:cNvSpPr>
          <p:nvPr/>
        </p:nvSpPr>
        <p:spPr>
          <a:xfrm>
            <a:off x="679155" y="1057835"/>
            <a:ext cx="7776000" cy="84456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5600" indent="-355600"/>
            <a:r>
              <a:rPr lang="en-GB" b="0" kern="0" dirty="0" smtClean="0">
                <a:solidFill>
                  <a:srgbClr val="C80F0F"/>
                </a:solidFill>
              </a:rPr>
              <a:t> 		</a:t>
            </a:r>
            <a:r>
              <a:rPr lang="en-GB" b="0" kern="0" dirty="0" smtClean="0"/>
              <a:t>Discussion</a:t>
            </a:r>
            <a:br>
              <a:rPr lang="en-GB" b="0" kern="0" dirty="0" smtClean="0"/>
            </a:br>
            <a:r>
              <a:rPr lang="en-GB" b="0" kern="0" dirty="0" smtClean="0"/>
              <a:t>	</a:t>
            </a:r>
            <a:r>
              <a:rPr lang="en-GB" sz="1800" b="0" kern="0" dirty="0" smtClean="0"/>
              <a:t>– </a:t>
            </a:r>
            <a:r>
              <a:rPr lang="en-GB" sz="1800" b="0" kern="0" dirty="0"/>
              <a:t>Climate Change Phenomena, Impacts &amp; </a:t>
            </a:r>
            <a:r>
              <a:rPr lang="en-GB" sz="1800" b="0" kern="0" dirty="0" smtClean="0"/>
              <a:t>Adaptation</a:t>
            </a:r>
            <a:endParaRPr lang="en-GB" sz="1800" b="0" kern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05" y="1111025"/>
            <a:ext cx="1062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0521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746628" y="4220187"/>
            <a:ext cx="3876125" cy="2568872"/>
          </a:xfrm>
        </p:spPr>
        <p:txBody>
          <a:bodyPr/>
          <a:lstStyle/>
          <a:p>
            <a:r>
              <a:rPr lang="en-GB" b="1" dirty="0">
                <a:solidFill>
                  <a:srgbClr val="007CA8"/>
                </a:solidFill>
              </a:rPr>
              <a:t>Company</a:t>
            </a:r>
          </a:p>
          <a:p>
            <a:r>
              <a:rPr lang="en-GB" dirty="0">
                <a:solidFill>
                  <a:srgbClr val="007CA8"/>
                </a:solidFill>
              </a:rPr>
              <a:t>Trainer 1</a:t>
            </a:r>
            <a:br>
              <a:rPr lang="en-GB" dirty="0">
                <a:solidFill>
                  <a:srgbClr val="007CA8"/>
                </a:solidFill>
              </a:rPr>
            </a:br>
            <a:r>
              <a:rPr lang="en-GB" dirty="0">
                <a:solidFill>
                  <a:srgbClr val="007CA8"/>
                </a:solidFill>
              </a:rPr>
              <a:t>Telephone number</a:t>
            </a:r>
            <a:br>
              <a:rPr lang="en-GB" dirty="0">
                <a:solidFill>
                  <a:srgbClr val="007CA8"/>
                </a:solidFill>
              </a:rPr>
            </a:br>
            <a:r>
              <a:rPr lang="en-GB" dirty="0">
                <a:solidFill>
                  <a:srgbClr val="007CA8"/>
                </a:solidFill>
              </a:rPr>
              <a:t>E-Mail address</a:t>
            </a:r>
          </a:p>
          <a:p>
            <a:r>
              <a:rPr lang="en-GB" dirty="0" smtClean="0">
                <a:solidFill>
                  <a:srgbClr val="007CA8"/>
                </a:solidFill>
              </a:rPr>
              <a:t>Homepage</a:t>
            </a:r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7" name="Inhaltsplatzhalter 4"/>
          <p:cNvSpPr txBox="1">
            <a:spLocks/>
          </p:cNvSpPr>
          <p:nvPr/>
        </p:nvSpPr>
        <p:spPr bwMode="auto">
          <a:xfrm>
            <a:off x="4765199" y="4220187"/>
            <a:ext cx="3876125" cy="211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lang="de-DE" sz="18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noProof="0">
                <a:solidFill>
                  <a:schemeClr val="tx2"/>
                </a:solidFill>
                <a:latin typeface="+mn-lt"/>
              </a:defRPr>
            </a:lvl2pPr>
            <a:lvl3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noProof="0">
                <a:solidFill>
                  <a:schemeClr val="tx2"/>
                </a:solidFill>
                <a:latin typeface="+mn-lt"/>
              </a:defRPr>
            </a:lvl3pPr>
            <a:lvl4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  <a:tabLst>
                <a:tab pos="2190750" algn="l"/>
              </a:tabLst>
              <a:defRPr lang="de-DE" sz="1800" baseline="0" noProof="0">
                <a:solidFill>
                  <a:schemeClr val="tx2"/>
                </a:solidFill>
                <a:latin typeface="+mn-lt"/>
              </a:defRPr>
            </a:lvl4pPr>
            <a:lvl5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180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rgbClr val="007CA8"/>
                </a:solidFill>
              </a:rPr>
              <a:t>Company</a:t>
            </a:r>
            <a:endParaRPr lang="en-US" b="0" kern="0" dirty="0">
              <a:solidFill>
                <a:srgbClr val="007CA8"/>
              </a:solidFill>
            </a:endParaRPr>
          </a:p>
          <a:p>
            <a:r>
              <a:rPr lang="en-US" b="0" kern="0" dirty="0">
                <a:solidFill>
                  <a:srgbClr val="007CA8"/>
                </a:solidFill>
              </a:rPr>
              <a:t>Trainer 2</a:t>
            </a:r>
            <a:br>
              <a:rPr lang="en-US" b="0" kern="0" dirty="0">
                <a:solidFill>
                  <a:srgbClr val="007CA8"/>
                </a:solidFill>
              </a:rPr>
            </a:br>
            <a:r>
              <a:rPr lang="en-GB" b="0" dirty="0">
                <a:solidFill>
                  <a:srgbClr val="007CA8"/>
                </a:solidFill>
              </a:rPr>
              <a:t>Telephone number</a:t>
            </a:r>
            <a:br>
              <a:rPr lang="en-GB" b="0" dirty="0">
                <a:solidFill>
                  <a:srgbClr val="007CA8"/>
                </a:solidFill>
              </a:rPr>
            </a:br>
            <a:r>
              <a:rPr lang="en-GB" b="0" dirty="0">
                <a:solidFill>
                  <a:srgbClr val="007CA8"/>
                </a:solidFill>
              </a:rPr>
              <a:t>E-Mail address</a:t>
            </a:r>
          </a:p>
          <a:p>
            <a:r>
              <a:rPr lang="en-GB" b="0" dirty="0">
                <a:solidFill>
                  <a:srgbClr val="007CA8"/>
                </a:solidFill>
              </a:rPr>
              <a:t>Homepage</a:t>
            </a:r>
            <a:endParaRPr lang="en-GB" b="0" dirty="0"/>
          </a:p>
        </p:txBody>
      </p:sp>
      <p:sp>
        <p:nvSpPr>
          <p:cNvPr id="8" name="Titel 5"/>
          <p:cNvSpPr txBox="1">
            <a:spLocks/>
          </p:cNvSpPr>
          <p:nvPr/>
        </p:nvSpPr>
        <p:spPr bwMode="auto">
          <a:xfrm>
            <a:off x="1020493" y="2386557"/>
            <a:ext cx="70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3200" kern="0" dirty="0" smtClean="0"/>
              <a:t>Thank you for your attention!</a:t>
            </a:r>
            <a:endParaRPr lang="en-GB" sz="3200" kern="0" dirty="0"/>
          </a:p>
        </p:txBody>
      </p:sp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01" y="5482743"/>
            <a:ext cx="1007312" cy="940571"/>
          </a:xfrm>
          <a:prstGeom prst="rect">
            <a:avLst/>
          </a:prstGeom>
          <a:noFill/>
          <a:extLst/>
        </p:spPr>
      </p:pic>
      <p:sp>
        <p:nvSpPr>
          <p:cNvPr id="9" name="Textfeld 8"/>
          <p:cNvSpPr txBox="1"/>
          <p:nvPr/>
        </p:nvSpPr>
        <p:spPr>
          <a:xfrm>
            <a:off x="6610212" y="6006099"/>
            <a:ext cx="1719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0" dirty="0" err="1" smtClean="0">
                <a:solidFill>
                  <a:schemeClr val="tx2"/>
                </a:solidFill>
              </a:rPr>
              <a:t>Knowledge</a:t>
            </a:r>
            <a:r>
              <a:rPr lang="fr-FR" sz="900" b="0" dirty="0" smtClean="0">
                <a:solidFill>
                  <a:schemeClr val="tx2"/>
                </a:solidFill>
              </a:rPr>
              <a:t> </a:t>
            </a:r>
            <a:r>
              <a:rPr lang="fr-FR" sz="900" b="0" dirty="0" err="1" smtClean="0">
                <a:solidFill>
                  <a:schemeClr val="tx2"/>
                </a:solidFill>
              </a:rPr>
              <a:t>partner</a:t>
            </a:r>
            <a:endParaRPr lang="fr-FR" sz="900" b="0" dirty="0" smtClean="0">
              <a:solidFill>
                <a:schemeClr val="tx2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170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 / Agenda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4000" y="2448000"/>
            <a:ext cx="6946510" cy="3816000"/>
          </a:xfrm>
        </p:spPr>
        <p:txBody>
          <a:bodyPr/>
          <a:lstStyle/>
          <a:p>
            <a:pPr marL="542925" indent="-542925">
              <a:buClr>
                <a:schemeClr val="accent2"/>
              </a:buClr>
              <a:buFont typeface="+mj-lt"/>
              <a:buAutoNum type="romanUcPeriod"/>
            </a:pPr>
            <a:r>
              <a:rPr lang="en-GB" sz="2000" dirty="0" smtClean="0"/>
              <a:t>Management &amp; Strategies</a:t>
            </a:r>
            <a:endParaRPr lang="en-GB" sz="2000" dirty="0"/>
          </a:p>
          <a:p>
            <a:pPr marL="542925" indent="-542925">
              <a:buClr>
                <a:schemeClr val="accent2"/>
              </a:buClr>
              <a:buFont typeface="+mj-lt"/>
              <a:buAutoNum type="romanUcPeriod"/>
            </a:pPr>
            <a:r>
              <a:rPr lang="en-GB" sz="2000" dirty="0" smtClean="0"/>
              <a:t>Formulating an Adaptation Strategy</a:t>
            </a:r>
            <a:endParaRPr lang="en-GB" sz="2000" dirty="0"/>
          </a:p>
          <a:p>
            <a:pPr marL="542925" indent="-542925">
              <a:buClr>
                <a:schemeClr val="accent2"/>
              </a:buClr>
              <a:buFont typeface="+mj-lt"/>
              <a:buAutoNum type="romanUcPeriod"/>
            </a:pPr>
            <a:r>
              <a:rPr lang="en-US" sz="2000" dirty="0" smtClean="0"/>
              <a:t>Developing a Communication Strategy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de-DE" sz="1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6786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4024" y="2123940"/>
            <a:ext cx="8270542" cy="964800"/>
          </a:xfrm>
        </p:spPr>
        <p:txBody>
          <a:bodyPr/>
          <a:lstStyle/>
          <a:p>
            <a:pPr marL="273050" indent="-273050" algn="ctr"/>
            <a:r>
              <a:rPr lang="en-GB" sz="3200" noProof="0" dirty="0" smtClean="0">
                <a:solidFill>
                  <a:schemeClr val="accent2"/>
                </a:solidFill>
              </a:rPr>
              <a:t>I. </a:t>
            </a:r>
            <a:r>
              <a:rPr lang="en-GB" sz="3200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Management </a:t>
            </a:r>
            <a:r>
              <a:rPr lang="en-GB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 </a:t>
            </a:r>
            <a:r>
              <a:rPr lang="en-GB" sz="3200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Strategies</a:t>
            </a:r>
            <a:endParaRPr lang="en-GB" noProof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2653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I. </a:t>
            </a:r>
            <a:r>
              <a:rPr lang="en-GB" dirty="0"/>
              <a:t>Management &amp; </a:t>
            </a:r>
            <a:r>
              <a:rPr lang="en-GB" noProof="0" dirty="0" smtClean="0"/>
              <a:t>Strategies</a:t>
            </a:r>
            <a:br>
              <a:rPr lang="en-GB" noProof="0" dirty="0" smtClean="0"/>
            </a:br>
            <a:r>
              <a:rPr lang="en-GB" sz="1800" dirty="0" smtClean="0"/>
              <a:t>– The role of management</a:t>
            </a:r>
            <a:endParaRPr lang="en-GB" sz="1800" noProof="0" dirty="0"/>
          </a:p>
        </p:txBody>
      </p:sp>
      <p:sp>
        <p:nvSpPr>
          <p:cNvPr id="7" name="Rechteck 6"/>
          <p:cNvSpPr/>
          <p:nvPr/>
        </p:nvSpPr>
        <p:spPr>
          <a:xfrm>
            <a:off x="895222" y="2278105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err="1" smtClean="0"/>
              <a:t>Visions</a:t>
            </a:r>
            <a:endParaRPr lang="de-DE" sz="1800" dirty="0"/>
          </a:p>
        </p:txBody>
      </p:sp>
      <p:sp>
        <p:nvSpPr>
          <p:cNvPr id="8" name="Rechteck 7"/>
          <p:cNvSpPr/>
          <p:nvPr/>
        </p:nvSpPr>
        <p:spPr>
          <a:xfrm>
            <a:off x="5791766" y="4380164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Goals</a:t>
            </a:r>
            <a:endParaRPr lang="de-DE" sz="1800" dirty="0"/>
          </a:p>
        </p:txBody>
      </p:sp>
      <p:sp>
        <p:nvSpPr>
          <p:cNvPr id="9" name="Rechteck 8"/>
          <p:cNvSpPr/>
          <p:nvPr/>
        </p:nvSpPr>
        <p:spPr>
          <a:xfrm>
            <a:off x="643194" y="4358224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Incentives</a:t>
            </a:r>
            <a:endParaRPr lang="de-DE" sz="1800" dirty="0"/>
          </a:p>
        </p:txBody>
      </p:sp>
      <p:sp>
        <p:nvSpPr>
          <p:cNvPr id="10" name="Rechteck 9"/>
          <p:cNvSpPr/>
          <p:nvPr/>
        </p:nvSpPr>
        <p:spPr>
          <a:xfrm>
            <a:off x="3271486" y="2086491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Monitoring</a:t>
            </a:r>
            <a:endParaRPr lang="de-DE" sz="1800" dirty="0"/>
          </a:p>
        </p:txBody>
      </p:sp>
      <p:sp>
        <p:nvSpPr>
          <p:cNvPr id="11" name="Rechteck 10"/>
          <p:cNvSpPr/>
          <p:nvPr/>
        </p:nvSpPr>
        <p:spPr>
          <a:xfrm>
            <a:off x="5791766" y="2278105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Communication</a:t>
            </a:r>
            <a:endParaRPr lang="de-DE" sz="1800" dirty="0"/>
          </a:p>
        </p:txBody>
      </p:sp>
      <p:sp>
        <p:nvSpPr>
          <p:cNvPr id="12" name="Rechteck 11"/>
          <p:cNvSpPr/>
          <p:nvPr/>
        </p:nvSpPr>
        <p:spPr>
          <a:xfrm>
            <a:off x="6135039" y="3395955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Motivation</a:t>
            </a:r>
            <a:endParaRPr lang="de-DE" sz="1800" dirty="0"/>
          </a:p>
        </p:txBody>
      </p:sp>
      <p:sp>
        <p:nvSpPr>
          <p:cNvPr id="13" name="Rechteck 12"/>
          <p:cNvSpPr/>
          <p:nvPr/>
        </p:nvSpPr>
        <p:spPr>
          <a:xfrm>
            <a:off x="909027" y="3395955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Expertise</a:t>
            </a:r>
            <a:endParaRPr lang="de-DE" sz="1800" dirty="0"/>
          </a:p>
        </p:txBody>
      </p:sp>
      <p:sp>
        <p:nvSpPr>
          <p:cNvPr id="16" name="Rechteck 15"/>
          <p:cNvSpPr/>
          <p:nvPr/>
        </p:nvSpPr>
        <p:spPr>
          <a:xfrm>
            <a:off x="3579275" y="4247222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err="1" smtClean="0"/>
              <a:t>Budgeting</a:t>
            </a:r>
            <a:endParaRPr lang="de-DE" sz="1800" dirty="0"/>
          </a:p>
        </p:txBody>
      </p:sp>
      <p:sp>
        <p:nvSpPr>
          <p:cNvPr id="17" name="Rechteck 16"/>
          <p:cNvSpPr/>
          <p:nvPr/>
        </p:nvSpPr>
        <p:spPr>
          <a:xfrm>
            <a:off x="3081846" y="3215442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err="1" smtClean="0"/>
              <a:t>Visibility</a:t>
            </a:r>
            <a:endParaRPr lang="de-DE" sz="1800" dirty="0"/>
          </a:p>
        </p:txBody>
      </p:sp>
      <p:sp>
        <p:nvSpPr>
          <p:cNvPr id="18" name="Rechteck 17"/>
          <p:cNvSpPr/>
          <p:nvPr/>
        </p:nvSpPr>
        <p:spPr>
          <a:xfrm>
            <a:off x="2302332" y="5318011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Standards</a:t>
            </a:r>
            <a:endParaRPr lang="de-DE" sz="1800" dirty="0"/>
          </a:p>
        </p:txBody>
      </p:sp>
      <p:sp>
        <p:nvSpPr>
          <p:cNvPr id="19" name="Rechteck 18"/>
          <p:cNvSpPr/>
          <p:nvPr/>
        </p:nvSpPr>
        <p:spPr>
          <a:xfrm>
            <a:off x="4995609" y="5374449"/>
            <a:ext cx="1944216" cy="792088"/>
          </a:xfrm>
          <a:prstGeom prst="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/>
              <a:t>…</a:t>
            </a:r>
            <a:endParaRPr lang="de-DE" sz="18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997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I. </a:t>
            </a:r>
            <a:r>
              <a:rPr lang="en-GB" dirty="0"/>
              <a:t>Management &amp; Strategies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The role of management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de-DE" dirty="0"/>
              <a:t>The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staff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plays</a:t>
            </a:r>
            <a:r>
              <a:rPr lang="de-DE" dirty="0"/>
              <a:t> a vital </a:t>
            </a:r>
            <a:r>
              <a:rPr lang="de-DE" dirty="0" err="1"/>
              <a:t>role</a:t>
            </a:r>
            <a:r>
              <a:rPr lang="de-DE" dirty="0"/>
              <a:t> in </a:t>
            </a:r>
            <a:r>
              <a:rPr lang="de-DE" dirty="0" err="1"/>
              <a:t>successfully</a:t>
            </a:r>
            <a:r>
              <a:rPr lang="de-DE" dirty="0"/>
              <a:t> </a:t>
            </a:r>
            <a:r>
              <a:rPr lang="de-DE" dirty="0" err="1"/>
              <a:t>implementing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strategy</a:t>
            </a:r>
            <a:r>
              <a:rPr lang="de-DE" dirty="0" smtClean="0"/>
              <a:t> (in all </a:t>
            </a:r>
            <a:r>
              <a:rPr lang="de-DE" dirty="0" err="1" smtClean="0"/>
              <a:t>contexts</a:t>
            </a:r>
            <a:r>
              <a:rPr lang="de-DE" dirty="0" smtClean="0"/>
              <a:t>). Key </a:t>
            </a:r>
            <a:r>
              <a:rPr lang="de-DE" dirty="0" err="1" smtClean="0"/>
              <a:t>tasks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:</a:t>
            </a:r>
            <a:endParaRPr lang="de-DE" dirty="0"/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de-DE" dirty="0" err="1"/>
              <a:t>Ensuring</a:t>
            </a:r>
            <a:r>
              <a:rPr lang="de-DE" dirty="0"/>
              <a:t> </a:t>
            </a:r>
            <a:r>
              <a:rPr lang="de-DE" dirty="0" err="1"/>
              <a:t>commitment</a:t>
            </a:r>
            <a:endParaRPr lang="de-DE" dirty="0"/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de-DE" dirty="0"/>
              <a:t>Setting-</a:t>
            </a:r>
            <a:r>
              <a:rPr lang="de-DE" dirty="0" err="1"/>
              <a:t>up</a:t>
            </a:r>
            <a:r>
              <a:rPr lang="de-DE" dirty="0"/>
              <a:t> a </a:t>
            </a:r>
            <a:r>
              <a:rPr lang="de-DE" dirty="0" err="1"/>
              <a:t>team</a:t>
            </a:r>
            <a:r>
              <a:rPr lang="de-DE" dirty="0"/>
              <a:t> </a:t>
            </a:r>
            <a:r>
              <a:rPr lang="de-DE" dirty="0" err="1"/>
              <a:t>structure</a:t>
            </a:r>
            <a:endParaRPr lang="de-DE" dirty="0"/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de-DE" dirty="0"/>
              <a:t>Setting </a:t>
            </a:r>
            <a:r>
              <a:rPr lang="de-DE" dirty="0" err="1"/>
              <a:t>goals</a:t>
            </a:r>
            <a:endParaRPr lang="de-DE" dirty="0"/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de-DE" dirty="0" err="1"/>
              <a:t>Developing</a:t>
            </a:r>
            <a:r>
              <a:rPr lang="de-DE" dirty="0"/>
              <a:t> </a:t>
            </a:r>
            <a:r>
              <a:rPr lang="de-DE" dirty="0" err="1"/>
              <a:t>indicators</a:t>
            </a:r>
            <a:endParaRPr lang="de-DE" dirty="0"/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de-DE" dirty="0"/>
              <a:t>Monitoring </a:t>
            </a:r>
            <a:r>
              <a:rPr lang="de-DE" dirty="0" err="1" smtClean="0"/>
              <a:t>performance</a:t>
            </a:r>
            <a:endParaRPr lang="en-GB" noProof="0" dirty="0" smtClean="0"/>
          </a:p>
          <a:p>
            <a:pPr lvl="1" indent="0">
              <a:buNone/>
            </a:pPr>
            <a:endParaRPr lang="en-GB" noProof="0" dirty="0" smtClean="0"/>
          </a:p>
          <a:p>
            <a:endParaRPr lang="en-GB" noProof="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34" y="2839034"/>
            <a:ext cx="2958832" cy="295883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275755" y="5644123"/>
            <a:ext cx="118251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 smtClean="0"/>
              <a:t>©Scott Maxwell, </a:t>
            </a:r>
            <a:r>
              <a:rPr lang="de-DE" sz="500" dirty="0"/>
              <a:t>CC BY-SA </a:t>
            </a:r>
            <a:r>
              <a:rPr lang="de-DE" sz="500" dirty="0" smtClean="0"/>
              <a:t>2.0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4598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I. </a:t>
            </a:r>
            <a:r>
              <a:rPr lang="en-GB" dirty="0"/>
              <a:t>Management &amp; Strategies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Establishing team structures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1" y="2232560"/>
            <a:ext cx="4229194" cy="3978233"/>
          </a:xfrm>
        </p:spPr>
        <p:txBody>
          <a:bodyPr/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Select members of a team responsible for the adaptation activities and include them in the organigram of the company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Assign roles and define responsibilities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Establish internal reporting procedures</a:t>
            </a:r>
          </a:p>
          <a:p>
            <a:pPr marL="645750" lvl="1" indent="-285750"/>
            <a:endParaRPr lang="en-GB" sz="1400" noProof="0" dirty="0" smtClean="0"/>
          </a:p>
          <a:p>
            <a:pPr marL="645750" lvl="1" indent="-285750"/>
            <a:endParaRPr lang="en-GB" sz="1400" noProof="0" dirty="0" smtClean="0"/>
          </a:p>
          <a:p>
            <a:pPr marL="645750" lvl="1" indent="-285750"/>
            <a:endParaRPr lang="en-GB" noProof="0" dirty="0" smtClean="0"/>
          </a:p>
          <a:p>
            <a:pPr marL="645750" lvl="1" indent="-285750"/>
            <a:endParaRPr lang="en-GB" noProof="0" dirty="0" smtClean="0"/>
          </a:p>
          <a:p>
            <a:pPr marL="645750" lvl="1" indent="-285750"/>
            <a:endParaRPr lang="en-GB" noProof="0" dirty="0" smtClean="0"/>
          </a:p>
          <a:p>
            <a:endParaRPr lang="en-GB" noProof="0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5148970" y="2868922"/>
            <a:ext cx="3688062" cy="2389839"/>
            <a:chOff x="5364088" y="2636912"/>
            <a:chExt cx="3688062" cy="2389839"/>
          </a:xfrm>
        </p:grpSpPr>
        <p:sp>
          <p:nvSpPr>
            <p:cNvPr id="21" name="Rechteck 20"/>
            <p:cNvSpPr/>
            <p:nvPr/>
          </p:nvSpPr>
          <p:spPr>
            <a:xfrm>
              <a:off x="6003776" y="2636912"/>
              <a:ext cx="1584176" cy="432048"/>
            </a:xfrm>
            <a:prstGeom prst="rect">
              <a:avLst/>
            </a:prstGeom>
            <a:solidFill>
              <a:srgbClr val="9CBC5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Top </a:t>
              </a: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management</a:t>
              </a:r>
              <a:endPara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5364088" y="3429000"/>
              <a:ext cx="1584176" cy="432048"/>
            </a:xfrm>
            <a:prstGeom prst="rect">
              <a:avLst/>
            </a:prstGeom>
            <a:solidFill>
              <a:srgbClr val="9CBC5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Dept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</a:t>
              </a: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head</a:t>
              </a:r>
              <a:endPara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5571728" y="4013448"/>
              <a:ext cx="1584176" cy="432048"/>
            </a:xfrm>
            <a:prstGeom prst="rect">
              <a:avLst/>
            </a:prstGeom>
            <a:solidFill>
              <a:srgbClr val="9CBC5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Section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head</a:t>
              </a:r>
              <a:endPara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5571728" y="4594703"/>
              <a:ext cx="1584176" cy="432048"/>
            </a:xfrm>
            <a:prstGeom prst="rect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400" b="0" kern="0" dirty="0" smtClean="0">
                  <a:solidFill>
                    <a:srgbClr val="FFFFFF"/>
                  </a:solidFill>
                  <a:latin typeface="Arial"/>
                  <a:cs typeface="Arial"/>
                </a:rPr>
                <a:t>Shop </a:t>
              </a:r>
              <a:r>
                <a:rPr lang="de-DE" sz="1400" b="0" kern="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floor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manager</a:t>
              </a:r>
              <a:endPara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7452320" y="3429000"/>
              <a:ext cx="1584176" cy="432048"/>
            </a:xfrm>
            <a:prstGeom prst="rect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Adaptation </a:t>
              </a: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manager</a:t>
              </a:r>
              <a:endPara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cxnSp>
          <p:nvCxnSpPr>
            <p:cNvPr id="26" name="Gewinkelte Verbindung 25"/>
            <p:cNvCxnSpPr>
              <a:stCxn id="21" idx="2"/>
              <a:endCxn id="22" idx="0"/>
            </p:cNvCxnSpPr>
            <p:nvPr/>
          </p:nvCxnSpPr>
          <p:spPr>
            <a:xfrm rot="5400000">
              <a:off x="6296000" y="2929136"/>
              <a:ext cx="360040" cy="639688"/>
            </a:xfrm>
            <a:prstGeom prst="bentConnector3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27" name="Gewinkelte Verbindung 26"/>
            <p:cNvCxnSpPr>
              <a:stCxn id="23" idx="1"/>
              <a:endCxn id="22" idx="1"/>
            </p:cNvCxnSpPr>
            <p:nvPr/>
          </p:nvCxnSpPr>
          <p:spPr>
            <a:xfrm rot="10800000">
              <a:off x="5364088" y="3645024"/>
              <a:ext cx="207640" cy="584448"/>
            </a:xfrm>
            <a:prstGeom prst="bentConnector3">
              <a:avLst>
                <a:gd name="adj1" fmla="val 210094"/>
              </a:avLst>
            </a:prstGeom>
            <a:noFill/>
            <a:ln w="63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28" name="Gewinkelte Verbindung 27"/>
            <p:cNvCxnSpPr>
              <a:stCxn id="24" idx="1"/>
              <a:endCxn id="22" idx="1"/>
            </p:cNvCxnSpPr>
            <p:nvPr/>
          </p:nvCxnSpPr>
          <p:spPr>
            <a:xfrm rot="10800000">
              <a:off x="5364088" y="3645025"/>
              <a:ext cx="207640" cy="1165703"/>
            </a:xfrm>
            <a:prstGeom prst="bentConnector3">
              <a:avLst>
                <a:gd name="adj1" fmla="val 210094"/>
              </a:avLst>
            </a:prstGeom>
            <a:noFill/>
            <a:ln w="63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29" name="Gewinkelte Verbindung 28"/>
            <p:cNvCxnSpPr/>
            <p:nvPr/>
          </p:nvCxnSpPr>
          <p:spPr>
            <a:xfrm rot="10800000">
              <a:off x="6795864" y="3252155"/>
              <a:ext cx="656456" cy="396044"/>
            </a:xfrm>
            <a:prstGeom prst="bentConnector3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sp>
          <p:nvSpPr>
            <p:cNvPr id="17" name="Rechteck 16"/>
            <p:cNvSpPr/>
            <p:nvPr/>
          </p:nvSpPr>
          <p:spPr>
            <a:xfrm>
              <a:off x="5573734" y="4594703"/>
              <a:ext cx="1584176" cy="432048"/>
            </a:xfrm>
            <a:prstGeom prst="rect">
              <a:avLst/>
            </a:prstGeom>
            <a:solidFill>
              <a:srgbClr val="9CBC5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400" b="0" kern="0" dirty="0" smtClean="0">
                  <a:solidFill>
                    <a:srgbClr val="FFFFFF"/>
                  </a:solidFill>
                  <a:latin typeface="Arial"/>
                  <a:cs typeface="Arial"/>
                </a:rPr>
                <a:t>Shop </a:t>
              </a:r>
              <a:r>
                <a:rPr lang="de-DE" sz="1400" b="0" kern="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floor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manager</a:t>
              </a:r>
              <a:endPara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7467974" y="3429000"/>
              <a:ext cx="1584176" cy="432048"/>
            </a:xfrm>
            <a:prstGeom prst="rect">
              <a:avLst/>
            </a:prstGeom>
            <a:solidFill>
              <a:srgbClr val="9CBC5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Adaptation </a:t>
              </a: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manager</a:t>
              </a:r>
              <a:endPara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2117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I. </a:t>
            </a:r>
            <a:r>
              <a:rPr lang="en-GB" dirty="0"/>
              <a:t>Management &amp; Strategies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Setting goals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r>
              <a:rPr lang="en-US" dirty="0" smtClean="0"/>
              <a:t>The management staff of a company has to decide on goals for an adaptation strategy. Examples of goals are:</a:t>
            </a:r>
          </a:p>
          <a:p>
            <a:pPr marL="645750" lvl="1" indent="-285750"/>
            <a:endParaRPr lang="en-GB" sz="1400" noProof="0" dirty="0" smtClean="0"/>
          </a:p>
          <a:p>
            <a:pPr marL="645750" lvl="1" indent="-285750"/>
            <a:endParaRPr lang="en-GB" sz="1400" noProof="0" dirty="0" smtClean="0"/>
          </a:p>
          <a:p>
            <a:pPr marL="645750" lvl="1" indent="-285750"/>
            <a:endParaRPr lang="en-GB" noProof="0" dirty="0" smtClean="0"/>
          </a:p>
          <a:p>
            <a:pPr marL="645750" lvl="1" indent="-285750"/>
            <a:endParaRPr lang="en-GB" noProof="0" dirty="0" smtClean="0"/>
          </a:p>
          <a:p>
            <a:pPr marL="645750" lvl="1" indent="-285750"/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8" name="Abgerundetes Rechteck 7"/>
          <p:cNvSpPr/>
          <p:nvPr/>
        </p:nvSpPr>
        <p:spPr>
          <a:xfrm>
            <a:off x="683568" y="3158119"/>
            <a:ext cx="6840760" cy="486905"/>
          </a:xfrm>
          <a:prstGeom prst="round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0" dirty="0" err="1" smtClean="0"/>
              <a:t>We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want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reduce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negative </a:t>
            </a:r>
            <a:r>
              <a:rPr lang="de-DE" sz="1600" b="0" dirty="0" err="1" smtClean="0"/>
              <a:t>effects</a:t>
            </a:r>
            <a:r>
              <a:rPr lang="de-DE" sz="1600" b="0" dirty="0" smtClean="0"/>
              <a:t> on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business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from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weather-related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events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by</a:t>
            </a:r>
            <a:r>
              <a:rPr lang="de-DE" sz="1600" b="0" dirty="0" smtClean="0"/>
              <a:t> 20 </a:t>
            </a:r>
            <a:r>
              <a:rPr lang="de-DE" sz="1600" b="0" dirty="0" err="1" smtClean="0"/>
              <a:t>percent</a:t>
            </a:r>
            <a:endParaRPr lang="de-DE" sz="1600" b="0" dirty="0"/>
          </a:p>
        </p:txBody>
      </p:sp>
      <p:sp>
        <p:nvSpPr>
          <p:cNvPr id="9" name="Abgerundetes Rechteck 8"/>
          <p:cNvSpPr/>
          <p:nvPr/>
        </p:nvSpPr>
        <p:spPr>
          <a:xfrm>
            <a:off x="683568" y="3797424"/>
            <a:ext cx="6840760" cy="486905"/>
          </a:xfrm>
          <a:prstGeom prst="round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0" dirty="0" err="1" smtClean="0"/>
              <a:t>We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want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reduce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water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consumption</a:t>
            </a:r>
            <a:r>
              <a:rPr lang="de-DE" sz="1600" b="0" dirty="0" smtClean="0"/>
              <a:t> </a:t>
            </a:r>
            <a:br>
              <a:rPr lang="de-DE" sz="1600" b="0" dirty="0" smtClean="0"/>
            </a:br>
            <a:r>
              <a:rPr lang="de-DE" sz="1600" b="0" dirty="0" err="1" smtClean="0"/>
              <a:t>by</a:t>
            </a:r>
            <a:r>
              <a:rPr lang="de-DE" sz="1600" b="0" dirty="0" smtClean="0"/>
              <a:t> 15 </a:t>
            </a:r>
            <a:r>
              <a:rPr lang="de-DE" sz="1600" b="0" dirty="0" err="1" smtClean="0"/>
              <a:t>percent</a:t>
            </a:r>
            <a:r>
              <a:rPr lang="de-DE" sz="1600" b="0" dirty="0" smtClean="0"/>
              <a:t> on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next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two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years</a:t>
            </a:r>
            <a:endParaRPr lang="de-DE" sz="1600" b="0" dirty="0"/>
          </a:p>
        </p:txBody>
      </p:sp>
      <p:sp>
        <p:nvSpPr>
          <p:cNvPr id="10" name="Abgerundetes Rechteck 9"/>
          <p:cNvSpPr/>
          <p:nvPr/>
        </p:nvSpPr>
        <p:spPr>
          <a:xfrm>
            <a:off x="683568" y="4436729"/>
            <a:ext cx="6840760" cy="486905"/>
          </a:xfrm>
          <a:prstGeom prst="round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0" dirty="0" err="1" smtClean="0"/>
              <a:t>We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want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train</a:t>
            </a:r>
            <a:r>
              <a:rPr lang="de-DE" sz="1600" b="0" dirty="0" smtClean="0"/>
              <a:t> all </a:t>
            </a:r>
            <a:r>
              <a:rPr lang="de-DE" sz="1600" b="0" dirty="0" err="1" smtClean="0"/>
              <a:t>our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employees</a:t>
            </a:r>
            <a:r>
              <a:rPr lang="de-DE" sz="1600" b="0" dirty="0" smtClean="0"/>
              <a:t> in RECP </a:t>
            </a:r>
            <a:r>
              <a:rPr lang="de-DE" sz="1600" b="0" dirty="0" err="1" smtClean="0"/>
              <a:t>practices</a:t>
            </a:r>
            <a:endParaRPr lang="de-DE" sz="1600" b="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83568" y="5095932"/>
            <a:ext cx="6840760" cy="589156"/>
          </a:xfrm>
          <a:prstGeom prst="roundRect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0" dirty="0" err="1" smtClean="0"/>
              <a:t>We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want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develop</a:t>
            </a:r>
            <a:r>
              <a:rPr lang="de-DE" sz="1600" b="0" dirty="0" smtClean="0"/>
              <a:t> a </a:t>
            </a:r>
            <a:r>
              <a:rPr lang="de-DE" sz="1600" b="0" dirty="0" err="1" smtClean="0"/>
              <a:t>new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product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service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that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caters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new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needs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arising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from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climate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change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impacts</a:t>
            </a:r>
            <a:endParaRPr lang="de-DE" sz="1600" b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7967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>
            <a:spLocks noGrp="1"/>
          </p:cNvSpPr>
          <p:nvPr>
            <p:ph type="title"/>
          </p:nvPr>
        </p:nvSpPr>
        <p:spPr>
          <a:xfrm>
            <a:off x="684000" y="1058050"/>
            <a:ext cx="7776000" cy="891856"/>
          </a:xfrm>
        </p:spPr>
        <p:txBody>
          <a:bodyPr/>
          <a:lstStyle/>
          <a:p>
            <a:pPr marL="355600" indent="-355600"/>
            <a:r>
              <a:rPr lang="en-GB" noProof="0" dirty="0" smtClean="0">
                <a:solidFill>
                  <a:schemeClr val="accent2"/>
                </a:solidFill>
              </a:rPr>
              <a:t>I. </a:t>
            </a:r>
            <a:r>
              <a:rPr lang="en-GB" dirty="0"/>
              <a:t>Management &amp; Strategies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800" dirty="0" smtClean="0"/>
              <a:t>– Setting goals</a:t>
            </a:r>
            <a:endParaRPr lang="en-GB" sz="1800" noProof="0" dirty="0"/>
          </a:p>
        </p:txBody>
      </p:sp>
      <p:sp>
        <p:nvSpPr>
          <p:cNvPr id="15" name="Inhaltsplatzhalter 7"/>
          <p:cNvSpPr>
            <a:spLocks noGrp="1"/>
          </p:cNvSpPr>
          <p:nvPr>
            <p:ph idx="1"/>
          </p:nvPr>
        </p:nvSpPr>
        <p:spPr>
          <a:xfrm>
            <a:off x="684000" y="2232560"/>
            <a:ext cx="7776000" cy="3978233"/>
          </a:xfrm>
        </p:spPr>
        <p:txBody>
          <a:bodyPr/>
          <a:lstStyle/>
          <a:p>
            <a:r>
              <a:rPr lang="de-DE" dirty="0"/>
              <a:t>Goals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formulated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criteria</a:t>
            </a:r>
            <a:r>
              <a:rPr lang="de-DE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de-DE" sz="2800" b="1" dirty="0" smtClean="0"/>
              <a:t>S</a:t>
            </a:r>
            <a:r>
              <a:rPr lang="de-DE" sz="2800" dirty="0" smtClean="0"/>
              <a:t> </a:t>
            </a:r>
            <a:r>
              <a:rPr lang="de-DE" sz="2800" dirty="0"/>
              <a:t>– </a:t>
            </a:r>
            <a:r>
              <a:rPr lang="de-DE" sz="2800" dirty="0" err="1"/>
              <a:t>Specific</a:t>
            </a:r>
            <a:endParaRPr lang="de-DE" sz="2800" dirty="0"/>
          </a:p>
          <a:p>
            <a:r>
              <a:rPr lang="de-DE" sz="2800" b="1" dirty="0"/>
              <a:t>M</a:t>
            </a:r>
            <a:r>
              <a:rPr lang="de-DE" sz="2800" dirty="0"/>
              <a:t> – </a:t>
            </a:r>
            <a:r>
              <a:rPr lang="de-DE" sz="2800" dirty="0" err="1"/>
              <a:t>Measurable</a:t>
            </a:r>
            <a:endParaRPr lang="de-DE" sz="2800" dirty="0"/>
          </a:p>
          <a:p>
            <a:r>
              <a:rPr lang="de-DE" sz="2800" b="1" dirty="0"/>
              <a:t>A</a:t>
            </a:r>
            <a:r>
              <a:rPr lang="de-DE" sz="2800" dirty="0"/>
              <a:t> – </a:t>
            </a:r>
            <a:r>
              <a:rPr lang="de-DE" sz="2800" dirty="0" err="1"/>
              <a:t>Achievable</a:t>
            </a:r>
            <a:endParaRPr lang="de-DE" sz="2800" dirty="0"/>
          </a:p>
          <a:p>
            <a:r>
              <a:rPr lang="de-DE" sz="2800" b="1" dirty="0"/>
              <a:t>R</a:t>
            </a:r>
            <a:r>
              <a:rPr lang="de-DE" sz="2800" dirty="0"/>
              <a:t> – </a:t>
            </a:r>
            <a:r>
              <a:rPr lang="de-DE" sz="2800" dirty="0" err="1"/>
              <a:t>Realistic</a:t>
            </a:r>
            <a:endParaRPr lang="de-DE" sz="2800" dirty="0"/>
          </a:p>
          <a:p>
            <a:r>
              <a:rPr lang="de-DE" sz="2800" b="1" dirty="0"/>
              <a:t>T</a:t>
            </a:r>
            <a:r>
              <a:rPr lang="de-DE" sz="2800" dirty="0"/>
              <a:t> – </a:t>
            </a:r>
            <a:r>
              <a:rPr lang="de-DE" sz="2800" dirty="0" err="1" smtClean="0"/>
              <a:t>Timely</a:t>
            </a:r>
            <a:endParaRPr lang="en-GB" noProof="0" dirty="0" smtClean="0"/>
          </a:p>
          <a:p>
            <a:pPr lvl="1" indent="0">
              <a:buNone/>
            </a:pPr>
            <a:endParaRPr lang="en-GB" noProof="0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4057030" y="2769624"/>
            <a:ext cx="4313639" cy="3077933"/>
            <a:chOff x="4057030" y="2702915"/>
            <a:chExt cx="4313639" cy="3077933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7030" y="2702915"/>
              <a:ext cx="4313639" cy="2884746"/>
            </a:xfrm>
            <a:prstGeom prst="rect">
              <a:avLst/>
            </a:prstGeom>
          </p:spPr>
        </p:pic>
        <p:sp>
          <p:nvSpPr>
            <p:cNvPr id="16" name="Textfeld 15"/>
            <p:cNvSpPr txBox="1"/>
            <p:nvPr/>
          </p:nvSpPr>
          <p:spPr>
            <a:xfrm>
              <a:off x="6978844" y="5611571"/>
              <a:ext cx="136815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500" dirty="0" smtClean="0">
                  <a:hlinkClick r:id="rId4"/>
                </a:rPr>
                <a:t>©</a:t>
              </a:r>
              <a:r>
                <a:rPr lang="de-DE" sz="500" dirty="0">
                  <a:hlinkClick r:id="rId4"/>
                </a:rPr>
                <a:t>Aaron </a:t>
              </a:r>
              <a:r>
                <a:rPr lang="de-DE" sz="500" dirty="0" smtClean="0">
                  <a:hlinkClick r:id="rId4"/>
                </a:rPr>
                <a:t>Davis, </a:t>
              </a:r>
              <a:r>
                <a:rPr lang="de-DE" sz="500" b="1" dirty="0" smtClean="0">
                  <a:hlinkClick r:id="rId4"/>
                </a:rPr>
                <a:t>CC </a:t>
              </a:r>
              <a:r>
                <a:rPr lang="de-DE" sz="500" b="1" dirty="0">
                  <a:hlinkClick r:id="rId4"/>
                </a:rPr>
                <a:t>BY-SA </a:t>
              </a:r>
              <a:r>
                <a:rPr lang="de-DE" sz="500" b="1" dirty="0" smtClean="0">
                  <a:hlinkClick r:id="rId4"/>
                </a:rPr>
                <a:t>2.0</a:t>
              </a:r>
              <a:endParaRPr lang="de-DE" sz="1400" dirty="0"/>
            </a:p>
          </p:txBody>
        </p:sp>
      </p:grp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ToC - Module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753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-powerpoint-leerfolie-en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b="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956</Words>
  <Application>Microsoft Office PowerPoint</Application>
  <PresentationFormat>Bildschirmpräsentation (4:3)</PresentationFormat>
  <Paragraphs>180</Paragraphs>
  <Slides>21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giz-powerpoint-leerfolie-en</vt:lpstr>
      <vt:lpstr>Module 4  Developing an Adaptation Strategy  for the Company</vt:lpstr>
      <vt:lpstr>Objective</vt:lpstr>
      <vt:lpstr>Outline / Agenda</vt:lpstr>
      <vt:lpstr>I. Management &amp; Strategies</vt:lpstr>
      <vt:lpstr>I. Management &amp; Strategies – The role of management</vt:lpstr>
      <vt:lpstr>I. Management &amp; Strategies – The role of management</vt:lpstr>
      <vt:lpstr>I. Management &amp; Strategies – Establishing team structures</vt:lpstr>
      <vt:lpstr>I. Management &amp; Strategies – Setting goals</vt:lpstr>
      <vt:lpstr>I. Management &amp; Strategies – Setting goals</vt:lpstr>
      <vt:lpstr>I. Management &amp; Strategies – Controlling and developing indicators</vt:lpstr>
      <vt:lpstr>I. Management &amp; Strategies – Developing indicators</vt:lpstr>
      <vt:lpstr>II. Formulating an Adaptation Strategy</vt:lpstr>
      <vt:lpstr>II. Formulating an Adaptation Strategy – Timeframe of adaptation measure implementation</vt:lpstr>
      <vt:lpstr>II. Formulating an Adaptation Strategy – Additional criteria and information</vt:lpstr>
      <vt:lpstr>II. Formulating an Adaptation Strategy – The final document</vt:lpstr>
      <vt:lpstr>III. Developing a Communication Strategy</vt:lpstr>
      <vt:lpstr>II. Developing a Communication Strategy – Elements of a communication strategy</vt:lpstr>
      <vt:lpstr>II. Developing a Communication Strategy – AIDA</vt:lpstr>
      <vt:lpstr>II. Developing a Communication Strategy – Communication skills </vt:lpstr>
      <vt:lpstr>PowerPoint-Präsentation</vt:lpstr>
      <vt:lpstr>PowerPoint-Präsentation</vt:lpstr>
    </vt:vector>
  </TitlesOfParts>
  <Company>GIZ GmbH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Joachim Zinnkann</dc:creator>
  <cp:keywords>GIZ-Leerfolie</cp:keywords>
  <cp:lastModifiedBy>adelphi</cp:lastModifiedBy>
  <cp:revision>452</cp:revision>
  <cp:lastPrinted>2012-07-19T10:16:59Z</cp:lastPrinted>
  <dcterms:created xsi:type="dcterms:W3CDTF">2014-03-25T08:40:09Z</dcterms:created>
  <dcterms:modified xsi:type="dcterms:W3CDTF">2017-05-19T13:49:17Z</dcterms:modified>
</cp:coreProperties>
</file>